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xls" ContentType="application/vnd.ms-excel"/>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75" r:id="rId3"/>
    <p:sldId id="321" r:id="rId4"/>
    <p:sldId id="432" r:id="rId5"/>
    <p:sldId id="433" r:id="rId6"/>
    <p:sldId id="425" r:id="rId7"/>
    <p:sldId id="426" r:id="rId8"/>
    <p:sldId id="422" r:id="rId9"/>
    <p:sldId id="427" r:id="rId10"/>
    <p:sldId id="428" r:id="rId11"/>
    <p:sldId id="429" r:id="rId12"/>
    <p:sldId id="430" r:id="rId13"/>
    <p:sldId id="431" r:id="rId14"/>
    <p:sldId id="294" r:id="rId15"/>
    <p:sldId id="418" r:id="rId16"/>
    <p:sldId id="420" r:id="rId17"/>
    <p:sldId id="421" r:id="rId18"/>
    <p:sldId id="419" r:id="rId19"/>
    <p:sldId id="357" r:id="rId20"/>
    <p:sldId id="359" r:id="rId21"/>
    <p:sldId id="360" r:id="rId22"/>
    <p:sldId id="361" r:id="rId23"/>
    <p:sldId id="362" r:id="rId24"/>
    <p:sldId id="363" r:id="rId25"/>
    <p:sldId id="364" r:id="rId26"/>
    <p:sldId id="365" r:id="rId27"/>
    <p:sldId id="367" r:id="rId28"/>
    <p:sldId id="378" r:id="rId29"/>
    <p:sldId id="379" r:id="rId30"/>
    <p:sldId id="368" r:id="rId31"/>
    <p:sldId id="445" r:id="rId32"/>
    <p:sldId id="375" r:id="rId33"/>
    <p:sldId id="443" r:id="rId34"/>
    <p:sldId id="444" r:id="rId35"/>
    <p:sldId id="376" r:id="rId36"/>
    <p:sldId id="446" r:id="rId37"/>
    <p:sldId id="447" r:id="rId38"/>
    <p:sldId id="382" r:id="rId39"/>
    <p:sldId id="434" r:id="rId40"/>
    <p:sldId id="435" r:id="rId41"/>
    <p:sldId id="436" r:id="rId42"/>
    <p:sldId id="438" r:id="rId43"/>
    <p:sldId id="448" r:id="rId44"/>
    <p:sldId id="449" r:id="rId45"/>
    <p:sldId id="450" r:id="rId46"/>
    <p:sldId id="451" r:id="rId47"/>
    <p:sldId id="439" r:id="rId48"/>
    <p:sldId id="440" r:id="rId49"/>
    <p:sldId id="441" r:id="rId50"/>
    <p:sldId id="442" r:id="rId51"/>
    <p:sldId id="452" r:id="rId52"/>
    <p:sldId id="453" r:id="rId53"/>
    <p:sldId id="454" r:id="rId54"/>
    <p:sldId id="455" r:id="rId55"/>
    <p:sldId id="456" r:id="rId56"/>
  </p:sldIdLst>
  <p:sldSz cx="9144000" cy="6858000" type="screen4x3"/>
  <p:notesSz cx="7315200" cy="9601200"/>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55" autoAdjust="0"/>
    <p:restoredTop sz="87276" autoAdjust="0"/>
  </p:normalViewPr>
  <p:slideViewPr>
    <p:cSldViewPr>
      <p:cViewPr varScale="1">
        <p:scale>
          <a:sx n="80" d="100"/>
          <a:sy n="80" d="100"/>
        </p:scale>
        <p:origin x="-1554" y="-90"/>
      </p:cViewPr>
      <p:guideLst>
        <p:guide orient="horz" pos="2160"/>
        <p:guide pos="2880"/>
      </p:guideLst>
    </p:cSldViewPr>
  </p:slideViewPr>
  <p:outlineViewPr>
    <p:cViewPr>
      <p:scale>
        <a:sx n="33" d="100"/>
        <a:sy n="33" d="100"/>
      </p:scale>
      <p:origin x="0" y="267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8" y="1"/>
            <a:ext cx="3169920" cy="480060"/>
          </a:xfrm>
          <a:prstGeom prst="rect">
            <a:avLst/>
          </a:prstGeom>
        </p:spPr>
        <p:txBody>
          <a:bodyPr vert="horz" lIns="96661" tIns="48331" rIns="96661" bIns="48331" rtlCol="0"/>
          <a:lstStyle>
            <a:lvl1pPr algn="r">
              <a:defRPr sz="1300"/>
            </a:lvl1pPr>
          </a:lstStyle>
          <a:p>
            <a:fld id="{8BB2E466-8B3B-4579-AE2A-94CEFFFD52D9}" type="datetimeFigureOut">
              <a:rPr lang="en-US" smtClean="0"/>
              <a:pPr/>
              <a:t>7/26/2018</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8" y="9119474"/>
            <a:ext cx="3169920" cy="480060"/>
          </a:xfrm>
          <a:prstGeom prst="rect">
            <a:avLst/>
          </a:prstGeom>
        </p:spPr>
        <p:txBody>
          <a:bodyPr vert="horz" lIns="96661" tIns="48331" rIns="96661" bIns="48331" rtlCol="0" anchor="b"/>
          <a:lstStyle>
            <a:lvl1pPr algn="r">
              <a:defRPr sz="1300"/>
            </a:lvl1pPr>
          </a:lstStyle>
          <a:p>
            <a:fld id="{1ECB8173-5545-4917-BDCB-D34F39AC1A53}" type="slidenum">
              <a:rPr lang="en-US" smtClean="0"/>
              <a:pPr/>
              <a:t>‹#›</a:t>
            </a:fld>
            <a:endParaRPr lang="en-US" dirty="0"/>
          </a:p>
        </p:txBody>
      </p:sp>
    </p:spTree>
    <p:extLst>
      <p:ext uri="{BB962C8B-B14F-4D97-AF65-F5344CB8AC3E}">
        <p14:creationId xmlns:p14="http://schemas.microsoft.com/office/powerpoint/2010/main" val="2027699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latin typeface="Arial" pitchFamily="34" charset="0"/>
                <a:ea typeface="ＭＳ Ｐゴシック" pitchFamily="34" charset="-128"/>
              </a:rPr>
              <a:t>ISA is the interface between hardware and software… It is a contract that the hardware promises to satisfy.</a:t>
            </a:r>
          </a:p>
          <a:p>
            <a:pPr eaLnBrk="1" hangingPunct="1">
              <a:spcBef>
                <a:spcPct val="0"/>
              </a:spcBef>
            </a:pPr>
            <a:r>
              <a:rPr lang="en-US" smtClean="0">
                <a:latin typeface="Arial" pitchFamily="34" charset="0"/>
                <a:ea typeface="ＭＳ Ｐゴシック" pitchFamily="34" charset="-128"/>
              </a:rPr>
              <a:t>Algorithm: step by step procedure where each step is effectively computable, is definite (precisely defined), and terminates</a:t>
            </a: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itchFamily="34" charset="0"/>
                <a:ea typeface="ＭＳ Ｐゴシック" pitchFamily="34" charset="-128"/>
              </a:defRPr>
            </a:lvl1pPr>
            <a:lvl2pPr marL="785372" indent="-302066" eaLnBrk="0" hangingPunct="0">
              <a:defRPr sz="2500">
                <a:solidFill>
                  <a:schemeClr val="tx1"/>
                </a:solidFill>
                <a:latin typeface="Arial" pitchFamily="34" charset="0"/>
                <a:ea typeface="ＭＳ Ｐゴシック" pitchFamily="34" charset="-128"/>
              </a:defRPr>
            </a:lvl2pPr>
            <a:lvl3pPr marL="1208265" indent="-241653" eaLnBrk="0" hangingPunct="0">
              <a:defRPr sz="2500">
                <a:solidFill>
                  <a:schemeClr val="tx1"/>
                </a:solidFill>
                <a:latin typeface="Arial" pitchFamily="34" charset="0"/>
                <a:ea typeface="ＭＳ Ｐゴシック" pitchFamily="34" charset="-128"/>
              </a:defRPr>
            </a:lvl3pPr>
            <a:lvl4pPr marL="1691571" indent="-241653" eaLnBrk="0" hangingPunct="0">
              <a:defRPr sz="2500">
                <a:solidFill>
                  <a:schemeClr val="tx1"/>
                </a:solidFill>
                <a:latin typeface="Arial" pitchFamily="34" charset="0"/>
                <a:ea typeface="ＭＳ Ｐゴシック" pitchFamily="34" charset="-128"/>
              </a:defRPr>
            </a:lvl4pPr>
            <a:lvl5pPr marL="2174878" indent="-241653" eaLnBrk="0" hangingPunct="0">
              <a:defRPr sz="2500">
                <a:solidFill>
                  <a:schemeClr val="tx1"/>
                </a:solidFill>
                <a:latin typeface="Arial" pitchFamily="34" charset="0"/>
                <a:ea typeface="ＭＳ Ｐゴシック" pitchFamily="34" charset="-128"/>
              </a:defRPr>
            </a:lvl5pPr>
            <a:lvl6pPr marL="2658184" indent="-241653" eaLnBrk="0" fontAlgn="base" hangingPunct="0">
              <a:spcBef>
                <a:spcPct val="0"/>
              </a:spcBef>
              <a:spcAft>
                <a:spcPct val="0"/>
              </a:spcAft>
              <a:defRPr sz="2500">
                <a:solidFill>
                  <a:schemeClr val="tx1"/>
                </a:solidFill>
                <a:latin typeface="Arial" pitchFamily="34" charset="0"/>
                <a:ea typeface="ＭＳ Ｐゴシック" pitchFamily="34" charset="-128"/>
              </a:defRPr>
            </a:lvl6pPr>
            <a:lvl7pPr marL="3141490" indent="-241653" eaLnBrk="0" fontAlgn="base" hangingPunct="0">
              <a:spcBef>
                <a:spcPct val="0"/>
              </a:spcBef>
              <a:spcAft>
                <a:spcPct val="0"/>
              </a:spcAft>
              <a:defRPr sz="2500">
                <a:solidFill>
                  <a:schemeClr val="tx1"/>
                </a:solidFill>
                <a:latin typeface="Arial" pitchFamily="34" charset="0"/>
                <a:ea typeface="ＭＳ Ｐゴシック" pitchFamily="34" charset="-128"/>
              </a:defRPr>
            </a:lvl7pPr>
            <a:lvl8pPr marL="3624796" indent="-241653" eaLnBrk="0" fontAlgn="base" hangingPunct="0">
              <a:spcBef>
                <a:spcPct val="0"/>
              </a:spcBef>
              <a:spcAft>
                <a:spcPct val="0"/>
              </a:spcAft>
              <a:defRPr sz="2500">
                <a:solidFill>
                  <a:schemeClr val="tx1"/>
                </a:solidFill>
                <a:latin typeface="Arial" pitchFamily="34" charset="0"/>
                <a:ea typeface="ＭＳ Ｐゴシック" pitchFamily="34" charset="-128"/>
              </a:defRPr>
            </a:lvl8pPr>
            <a:lvl9pPr marL="4108102" indent="-241653" eaLnBrk="0" fontAlgn="base" hangingPunct="0">
              <a:spcBef>
                <a:spcPct val="0"/>
              </a:spcBef>
              <a:spcAft>
                <a:spcPct val="0"/>
              </a:spcAft>
              <a:defRPr sz="2500">
                <a:solidFill>
                  <a:schemeClr val="tx1"/>
                </a:solidFill>
                <a:latin typeface="Arial" pitchFamily="34" charset="0"/>
                <a:ea typeface="ＭＳ Ｐゴシック" pitchFamily="34" charset="-128"/>
              </a:defRPr>
            </a:lvl9pPr>
          </a:lstStyle>
          <a:p>
            <a:pPr eaLnBrk="1" hangingPunct="1"/>
            <a:fld id="{56374EE9-341A-4084-88DA-93F42D9E07C9}" type="slidenum">
              <a:rPr lang="en-US" sz="1300">
                <a:solidFill>
                  <a:srgbClr val="000000"/>
                </a:solidFill>
              </a:rPr>
              <a:pPr eaLnBrk="1" hangingPunct="1"/>
              <a:t>6</a:t>
            </a:fld>
            <a:endParaRPr lang="en-US" sz="130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B8173-5545-4917-BDCB-D34F39AC1A53}" type="slidenum">
              <a:rPr lang="en-US" smtClean="0"/>
              <a:pPr/>
              <a:t>32</a:t>
            </a:fld>
            <a:endParaRPr lang="en-US" dirty="0"/>
          </a:p>
        </p:txBody>
      </p:sp>
    </p:spTree>
    <p:extLst>
      <p:ext uri="{BB962C8B-B14F-4D97-AF65-F5344CB8AC3E}">
        <p14:creationId xmlns:p14="http://schemas.microsoft.com/office/powerpoint/2010/main" val="2565461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B8173-5545-4917-BDCB-D34F39AC1A53}" type="slidenum">
              <a:rPr lang="en-US" smtClean="0"/>
              <a:pPr/>
              <a:t>37</a:t>
            </a:fld>
            <a:endParaRPr lang="en-US" dirty="0"/>
          </a:p>
        </p:txBody>
      </p:sp>
    </p:spTree>
    <p:extLst>
      <p:ext uri="{BB962C8B-B14F-4D97-AF65-F5344CB8AC3E}">
        <p14:creationId xmlns:p14="http://schemas.microsoft.com/office/powerpoint/2010/main" val="4258030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F08B5F21-B74E-4F88-B87A-16B4A481C12D}" type="slidenum">
              <a:rPr lang="en-US"/>
              <a:pPr/>
              <a:t>38</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latin typeface="Arial" pitchFamily="34" charset="0"/>
                <a:ea typeface="ＭＳ Ｐゴシック" pitchFamily="34" charset="-128"/>
              </a:rPr>
              <a:t>ISA is the interface between hardware and software… It is a contract that the hardware promises to satisfy.</a:t>
            </a:r>
          </a:p>
          <a:p>
            <a:pPr eaLnBrk="1" hangingPunct="1">
              <a:spcBef>
                <a:spcPct val="0"/>
              </a:spcBef>
            </a:pPr>
            <a:r>
              <a:rPr lang="en-US" smtClean="0">
                <a:latin typeface="Arial" pitchFamily="34" charset="0"/>
                <a:ea typeface="ＭＳ Ｐゴシック" pitchFamily="34" charset="-128"/>
              </a:rPr>
              <a:t>Builder/user interface</a:t>
            </a:r>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itchFamily="34" charset="0"/>
                <a:ea typeface="ＭＳ Ｐゴシック" pitchFamily="34" charset="-128"/>
              </a:defRPr>
            </a:lvl1pPr>
            <a:lvl2pPr marL="785372" indent="-302066" eaLnBrk="0" hangingPunct="0">
              <a:defRPr sz="2500">
                <a:solidFill>
                  <a:schemeClr val="tx1"/>
                </a:solidFill>
                <a:latin typeface="Arial" pitchFamily="34" charset="0"/>
                <a:ea typeface="ＭＳ Ｐゴシック" pitchFamily="34" charset="-128"/>
              </a:defRPr>
            </a:lvl2pPr>
            <a:lvl3pPr marL="1208265" indent="-241653" eaLnBrk="0" hangingPunct="0">
              <a:defRPr sz="2500">
                <a:solidFill>
                  <a:schemeClr val="tx1"/>
                </a:solidFill>
                <a:latin typeface="Arial" pitchFamily="34" charset="0"/>
                <a:ea typeface="ＭＳ Ｐゴシック" pitchFamily="34" charset="-128"/>
              </a:defRPr>
            </a:lvl3pPr>
            <a:lvl4pPr marL="1691571" indent="-241653" eaLnBrk="0" hangingPunct="0">
              <a:defRPr sz="2500">
                <a:solidFill>
                  <a:schemeClr val="tx1"/>
                </a:solidFill>
                <a:latin typeface="Arial" pitchFamily="34" charset="0"/>
                <a:ea typeface="ＭＳ Ｐゴシック" pitchFamily="34" charset="-128"/>
              </a:defRPr>
            </a:lvl4pPr>
            <a:lvl5pPr marL="2174878" indent="-241653" eaLnBrk="0" hangingPunct="0">
              <a:defRPr sz="2500">
                <a:solidFill>
                  <a:schemeClr val="tx1"/>
                </a:solidFill>
                <a:latin typeface="Arial" pitchFamily="34" charset="0"/>
                <a:ea typeface="ＭＳ Ｐゴシック" pitchFamily="34" charset="-128"/>
              </a:defRPr>
            </a:lvl5pPr>
            <a:lvl6pPr marL="2658184" indent="-241653" eaLnBrk="0" fontAlgn="base" hangingPunct="0">
              <a:spcBef>
                <a:spcPct val="0"/>
              </a:spcBef>
              <a:spcAft>
                <a:spcPct val="0"/>
              </a:spcAft>
              <a:defRPr sz="2500">
                <a:solidFill>
                  <a:schemeClr val="tx1"/>
                </a:solidFill>
                <a:latin typeface="Arial" pitchFamily="34" charset="0"/>
                <a:ea typeface="ＭＳ Ｐゴシック" pitchFamily="34" charset="-128"/>
              </a:defRPr>
            </a:lvl6pPr>
            <a:lvl7pPr marL="3141490" indent="-241653" eaLnBrk="0" fontAlgn="base" hangingPunct="0">
              <a:spcBef>
                <a:spcPct val="0"/>
              </a:spcBef>
              <a:spcAft>
                <a:spcPct val="0"/>
              </a:spcAft>
              <a:defRPr sz="2500">
                <a:solidFill>
                  <a:schemeClr val="tx1"/>
                </a:solidFill>
                <a:latin typeface="Arial" pitchFamily="34" charset="0"/>
                <a:ea typeface="ＭＳ Ｐゴシック" pitchFamily="34" charset="-128"/>
              </a:defRPr>
            </a:lvl7pPr>
            <a:lvl8pPr marL="3624796" indent="-241653" eaLnBrk="0" fontAlgn="base" hangingPunct="0">
              <a:spcBef>
                <a:spcPct val="0"/>
              </a:spcBef>
              <a:spcAft>
                <a:spcPct val="0"/>
              </a:spcAft>
              <a:defRPr sz="2500">
                <a:solidFill>
                  <a:schemeClr val="tx1"/>
                </a:solidFill>
                <a:latin typeface="Arial" pitchFamily="34" charset="0"/>
                <a:ea typeface="ＭＳ Ｐゴシック" pitchFamily="34" charset="-128"/>
              </a:defRPr>
            </a:lvl8pPr>
            <a:lvl9pPr marL="4108102" indent="-241653" eaLnBrk="0" fontAlgn="base" hangingPunct="0">
              <a:spcBef>
                <a:spcPct val="0"/>
              </a:spcBef>
              <a:spcAft>
                <a:spcPct val="0"/>
              </a:spcAft>
              <a:defRPr sz="2500">
                <a:solidFill>
                  <a:schemeClr val="tx1"/>
                </a:solidFill>
                <a:latin typeface="Arial" pitchFamily="34" charset="0"/>
                <a:ea typeface="ＭＳ Ｐゴシック" pitchFamily="34" charset="-128"/>
              </a:defRPr>
            </a:lvl9pPr>
          </a:lstStyle>
          <a:p>
            <a:pPr eaLnBrk="1" hangingPunct="1"/>
            <a:fld id="{6A9441E7-02B1-4838-8BF4-92E08700FD3A}" type="slidenum">
              <a:rPr lang="en-US" sz="1300">
                <a:solidFill>
                  <a:srgbClr val="000000"/>
                </a:solidFill>
              </a:rPr>
              <a:pPr eaLnBrk="1" hangingPunct="1"/>
              <a:t>54</a:t>
            </a:fld>
            <a:endParaRPr lang="en-US" sz="130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latin typeface="Arial" pitchFamily="34" charset="0"/>
              <a:ea typeface="ＭＳ Ｐゴシック" pitchFamily="34" charset="-128"/>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256" eaLnBrk="0" hangingPunct="0">
              <a:defRPr sz="2500">
                <a:solidFill>
                  <a:schemeClr val="tx1"/>
                </a:solidFill>
                <a:latin typeface="Arial" pitchFamily="34" charset="0"/>
                <a:ea typeface="ＭＳ Ｐゴシック" pitchFamily="34" charset="-128"/>
              </a:defRPr>
            </a:lvl1pPr>
            <a:lvl2pPr marL="785372" indent="-302066" defTabSz="963256" eaLnBrk="0" hangingPunct="0">
              <a:defRPr sz="2500">
                <a:solidFill>
                  <a:schemeClr val="tx1"/>
                </a:solidFill>
                <a:latin typeface="Arial" pitchFamily="34" charset="0"/>
                <a:ea typeface="ＭＳ Ｐゴシック" pitchFamily="34" charset="-128"/>
              </a:defRPr>
            </a:lvl2pPr>
            <a:lvl3pPr marL="1208265" indent="-241653" defTabSz="963256" eaLnBrk="0" hangingPunct="0">
              <a:defRPr sz="2500">
                <a:solidFill>
                  <a:schemeClr val="tx1"/>
                </a:solidFill>
                <a:latin typeface="Arial" pitchFamily="34" charset="0"/>
                <a:ea typeface="ＭＳ Ｐゴシック" pitchFamily="34" charset="-128"/>
              </a:defRPr>
            </a:lvl3pPr>
            <a:lvl4pPr marL="1691571" indent="-241653" defTabSz="963256" eaLnBrk="0" hangingPunct="0">
              <a:defRPr sz="2500">
                <a:solidFill>
                  <a:schemeClr val="tx1"/>
                </a:solidFill>
                <a:latin typeface="Arial" pitchFamily="34" charset="0"/>
                <a:ea typeface="ＭＳ Ｐゴシック" pitchFamily="34" charset="-128"/>
              </a:defRPr>
            </a:lvl4pPr>
            <a:lvl5pPr marL="2174878" indent="-241653" defTabSz="963256" eaLnBrk="0" hangingPunct="0">
              <a:defRPr sz="2500">
                <a:solidFill>
                  <a:schemeClr val="tx1"/>
                </a:solidFill>
                <a:latin typeface="Arial" pitchFamily="34" charset="0"/>
                <a:ea typeface="ＭＳ Ｐゴシック" pitchFamily="34" charset="-128"/>
              </a:defRPr>
            </a:lvl5pPr>
            <a:lvl6pPr marL="2658184" indent="-241653" defTabSz="963256" eaLnBrk="0" fontAlgn="base" hangingPunct="0">
              <a:spcBef>
                <a:spcPct val="0"/>
              </a:spcBef>
              <a:spcAft>
                <a:spcPct val="0"/>
              </a:spcAft>
              <a:defRPr sz="2500">
                <a:solidFill>
                  <a:schemeClr val="tx1"/>
                </a:solidFill>
                <a:latin typeface="Arial" pitchFamily="34" charset="0"/>
                <a:ea typeface="ＭＳ Ｐゴシック" pitchFamily="34" charset="-128"/>
              </a:defRPr>
            </a:lvl6pPr>
            <a:lvl7pPr marL="3141490" indent="-241653" defTabSz="963256" eaLnBrk="0" fontAlgn="base" hangingPunct="0">
              <a:spcBef>
                <a:spcPct val="0"/>
              </a:spcBef>
              <a:spcAft>
                <a:spcPct val="0"/>
              </a:spcAft>
              <a:defRPr sz="2500">
                <a:solidFill>
                  <a:schemeClr val="tx1"/>
                </a:solidFill>
                <a:latin typeface="Arial" pitchFamily="34" charset="0"/>
                <a:ea typeface="ＭＳ Ｐゴシック" pitchFamily="34" charset="-128"/>
              </a:defRPr>
            </a:lvl7pPr>
            <a:lvl8pPr marL="3624796" indent="-241653" defTabSz="963256" eaLnBrk="0" fontAlgn="base" hangingPunct="0">
              <a:spcBef>
                <a:spcPct val="0"/>
              </a:spcBef>
              <a:spcAft>
                <a:spcPct val="0"/>
              </a:spcAft>
              <a:defRPr sz="2500">
                <a:solidFill>
                  <a:schemeClr val="tx1"/>
                </a:solidFill>
                <a:latin typeface="Arial" pitchFamily="34" charset="0"/>
                <a:ea typeface="ＭＳ Ｐゴシック" pitchFamily="34" charset="-128"/>
              </a:defRPr>
            </a:lvl8pPr>
            <a:lvl9pPr marL="4108102" indent="-241653" defTabSz="963256" eaLnBrk="0" fontAlgn="base" hangingPunct="0">
              <a:spcBef>
                <a:spcPct val="0"/>
              </a:spcBef>
              <a:spcAft>
                <a:spcPct val="0"/>
              </a:spcAft>
              <a:defRPr sz="2500">
                <a:solidFill>
                  <a:schemeClr val="tx1"/>
                </a:solidFill>
                <a:latin typeface="Arial" pitchFamily="34" charset="0"/>
                <a:ea typeface="ＭＳ Ｐゴシック" pitchFamily="34" charset="-128"/>
              </a:defRPr>
            </a:lvl9pPr>
          </a:lstStyle>
          <a:p>
            <a:pPr eaLnBrk="1" hangingPunct="1"/>
            <a:fld id="{41C825ED-8FC0-4CEC-A550-B377DB5530FD}" type="slidenum">
              <a:rPr lang="en-US" sz="1300">
                <a:solidFill>
                  <a:srgbClr val="000000"/>
                </a:solidFill>
              </a:rPr>
              <a:pPr eaLnBrk="1" hangingPunct="1"/>
              <a:t>9</a:t>
            </a:fld>
            <a:endParaRPr lang="en-US" sz="130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0000"/>
              </a:lnSpc>
              <a:spcBef>
                <a:spcPct val="0"/>
              </a:spcBef>
            </a:pPr>
            <a:r>
              <a:rPr lang="en-US" sz="1100" dirty="0">
                <a:latin typeface="Arial" pitchFamily="34" charset="0"/>
                <a:ea typeface="ＭＳ Ｐゴシック" pitchFamily="34" charset="-128"/>
              </a:rPr>
              <a:t>What kind of performance do we expect when we run two applications on a multi-core system? To answer this question, we performed an experiment. We took two applications we cared about, ran them together on different cores in a dual-core system, and measured their slowdown compared to when each is run alone on the same system. This graph shows the slowdown each app experienced. (DATA explanation…) </a:t>
            </a:r>
          </a:p>
          <a:p>
            <a:pPr eaLnBrk="1" hangingPunct="1">
              <a:lnSpc>
                <a:spcPct val="90000"/>
              </a:lnSpc>
              <a:spcBef>
                <a:spcPct val="0"/>
              </a:spcBef>
            </a:pPr>
            <a:endParaRPr lang="en-US" sz="1100" dirty="0">
              <a:latin typeface="Arial" pitchFamily="34" charset="0"/>
              <a:ea typeface="ＭＳ Ｐゴシック" pitchFamily="34" charset="-128"/>
            </a:endParaRPr>
          </a:p>
          <a:p>
            <a:pPr eaLnBrk="1" hangingPunct="1">
              <a:lnSpc>
                <a:spcPct val="90000"/>
              </a:lnSpc>
              <a:spcBef>
                <a:spcPct val="0"/>
              </a:spcBef>
            </a:pPr>
            <a:r>
              <a:rPr lang="en-US" sz="1100" dirty="0">
                <a:latin typeface="Arial" pitchFamily="34" charset="0"/>
                <a:ea typeface="ＭＳ Ｐゴシック" pitchFamily="34" charset="-128"/>
              </a:rPr>
              <a:t>Why do we get such a large disparity in the slowdowns?</a:t>
            </a:r>
          </a:p>
          <a:p>
            <a:pPr eaLnBrk="1" hangingPunct="1">
              <a:lnSpc>
                <a:spcPct val="90000"/>
              </a:lnSpc>
              <a:spcBef>
                <a:spcPct val="0"/>
              </a:spcBef>
            </a:pPr>
            <a:endParaRPr lang="en-US" sz="1100" dirty="0">
              <a:latin typeface="Arial" pitchFamily="34" charset="0"/>
              <a:ea typeface="ＭＳ Ｐゴシック" pitchFamily="34" charset="-128"/>
            </a:endParaRPr>
          </a:p>
          <a:p>
            <a:pPr eaLnBrk="1" hangingPunct="1">
              <a:lnSpc>
                <a:spcPct val="90000"/>
              </a:lnSpc>
              <a:spcBef>
                <a:spcPct val="0"/>
              </a:spcBef>
            </a:pPr>
            <a:r>
              <a:rPr lang="en-US" sz="1100" dirty="0">
                <a:latin typeface="Arial" pitchFamily="34" charset="0"/>
                <a:ea typeface="ＭＳ Ｐゴシック" pitchFamily="34" charset="-128"/>
              </a:rPr>
              <a:t>Is it the priorities? No. We went back and gave high priority to </a:t>
            </a:r>
            <a:r>
              <a:rPr lang="en-US" sz="1100" dirty="0" err="1">
                <a:latin typeface="Arial" pitchFamily="34" charset="0"/>
                <a:ea typeface="ＭＳ Ｐゴシック" pitchFamily="34" charset="-128"/>
              </a:rPr>
              <a:t>gcc</a:t>
            </a:r>
            <a:r>
              <a:rPr lang="en-US" sz="1100" dirty="0">
                <a:latin typeface="Arial" pitchFamily="34" charset="0"/>
                <a:ea typeface="ＭＳ Ｐゴシック" pitchFamily="34" charset="-128"/>
              </a:rPr>
              <a:t> and low priority to </a:t>
            </a:r>
            <a:r>
              <a:rPr lang="en-US" sz="1100" dirty="0" err="1">
                <a:latin typeface="Arial" pitchFamily="34" charset="0"/>
                <a:ea typeface="ＭＳ Ｐゴシック" pitchFamily="34" charset="-128"/>
              </a:rPr>
              <a:t>matlab</a:t>
            </a:r>
            <a:r>
              <a:rPr lang="en-US" sz="1100" dirty="0">
                <a:latin typeface="Arial" pitchFamily="34" charset="0"/>
                <a:ea typeface="ＭＳ Ｐゴシック" pitchFamily="34" charset="-128"/>
              </a:rPr>
              <a:t>. The slowdowns did not change at all. Neither the software or the hardware enforced the priorities.</a:t>
            </a:r>
          </a:p>
          <a:p>
            <a:pPr eaLnBrk="1" hangingPunct="1">
              <a:lnSpc>
                <a:spcPct val="90000"/>
              </a:lnSpc>
              <a:spcBef>
                <a:spcPct val="0"/>
              </a:spcBef>
            </a:pPr>
            <a:endParaRPr lang="en-US" sz="1100" dirty="0">
              <a:latin typeface="Arial" pitchFamily="34" charset="0"/>
              <a:ea typeface="ＭＳ Ｐゴシック" pitchFamily="34" charset="-128"/>
            </a:endParaRPr>
          </a:p>
          <a:p>
            <a:pPr eaLnBrk="1" hangingPunct="1">
              <a:lnSpc>
                <a:spcPct val="90000"/>
              </a:lnSpc>
              <a:spcBef>
                <a:spcPct val="0"/>
              </a:spcBef>
            </a:pPr>
            <a:r>
              <a:rPr lang="en-US" sz="1100" dirty="0">
                <a:latin typeface="Arial" pitchFamily="34" charset="0"/>
                <a:ea typeface="ＭＳ Ｐゴシック" pitchFamily="34" charset="-128"/>
              </a:rPr>
              <a:t>Is it the contention in the disk? We checked for this possibility, but found that these applications did not have any disk accesses in the steady state. They both fit in the physical memory and therefore did not interfere in the disk.</a:t>
            </a:r>
          </a:p>
          <a:p>
            <a:pPr eaLnBrk="1" hangingPunct="1">
              <a:lnSpc>
                <a:spcPct val="90000"/>
              </a:lnSpc>
              <a:spcBef>
                <a:spcPct val="0"/>
              </a:spcBef>
            </a:pPr>
            <a:endParaRPr lang="en-US" sz="1100" dirty="0">
              <a:latin typeface="Arial" pitchFamily="34" charset="0"/>
              <a:ea typeface="ＭＳ Ｐゴシック" pitchFamily="34" charset="-128"/>
            </a:endParaRPr>
          </a:p>
          <a:p>
            <a:pPr eaLnBrk="1" hangingPunct="1">
              <a:lnSpc>
                <a:spcPct val="90000"/>
              </a:lnSpc>
              <a:spcBef>
                <a:spcPct val="0"/>
              </a:spcBef>
            </a:pPr>
            <a:r>
              <a:rPr lang="en-US" sz="1100" dirty="0">
                <a:latin typeface="Arial" pitchFamily="34" charset="0"/>
                <a:ea typeface="ＭＳ Ｐゴシック" pitchFamily="34" charset="-128"/>
              </a:rPr>
              <a:t>What is it then? Why do we get such large disparity in slowdowns in a dual core system?</a:t>
            </a:r>
          </a:p>
          <a:p>
            <a:pPr eaLnBrk="1" hangingPunct="1">
              <a:lnSpc>
                <a:spcPct val="90000"/>
              </a:lnSpc>
              <a:spcBef>
                <a:spcPct val="0"/>
              </a:spcBef>
            </a:pPr>
            <a:endParaRPr lang="en-US" sz="1100" dirty="0">
              <a:latin typeface="Arial" pitchFamily="34" charset="0"/>
              <a:ea typeface="ＭＳ Ｐゴシック" pitchFamily="34" charset="-128"/>
            </a:endParaRPr>
          </a:p>
          <a:p>
            <a:pPr eaLnBrk="1" hangingPunct="1">
              <a:lnSpc>
                <a:spcPct val="90000"/>
              </a:lnSpc>
              <a:spcBef>
                <a:spcPct val="0"/>
              </a:spcBef>
            </a:pPr>
            <a:r>
              <a:rPr lang="en-US" sz="1100" dirty="0">
                <a:latin typeface="Arial" pitchFamily="34" charset="0"/>
                <a:ea typeface="ＭＳ Ｐゴシック" pitchFamily="34" charset="-128"/>
              </a:rPr>
              <a:t>I will call such an application a </a:t>
            </a:r>
            <a:r>
              <a:rPr lang="ja-JP" altLang="en-US" sz="1100" dirty="0">
                <a:latin typeface="Arial" pitchFamily="34" charset="0"/>
                <a:ea typeface="ＭＳ Ｐゴシック" pitchFamily="34" charset="-128"/>
              </a:rPr>
              <a:t>“</a:t>
            </a:r>
            <a:r>
              <a:rPr lang="en-US" altLang="ja-JP" sz="1100" dirty="0">
                <a:latin typeface="Arial" pitchFamily="34" charset="0"/>
                <a:ea typeface="ＭＳ Ｐゴシック" pitchFamily="34" charset="-128"/>
              </a:rPr>
              <a:t>memory performance hog</a:t>
            </a:r>
            <a:r>
              <a:rPr lang="ja-JP" altLang="en-US" sz="1100" dirty="0">
                <a:latin typeface="Arial" pitchFamily="34" charset="0"/>
                <a:ea typeface="ＭＳ Ｐゴシック" pitchFamily="34" charset="-128"/>
              </a:rPr>
              <a:t>”</a:t>
            </a:r>
            <a:endParaRPr lang="en-US" altLang="ja-JP" sz="1100" dirty="0">
              <a:latin typeface="Arial" pitchFamily="34" charset="0"/>
              <a:ea typeface="ＭＳ Ｐゴシック" pitchFamily="34" charset="-128"/>
            </a:endParaRPr>
          </a:p>
          <a:p>
            <a:pPr eaLnBrk="1" hangingPunct="1">
              <a:lnSpc>
                <a:spcPct val="90000"/>
              </a:lnSpc>
              <a:spcBef>
                <a:spcPct val="0"/>
              </a:spcBef>
            </a:pPr>
            <a:r>
              <a:rPr lang="en-US" sz="1100" dirty="0">
                <a:latin typeface="Arial" pitchFamily="34" charset="0"/>
                <a:ea typeface="ＭＳ Ｐゴシック" pitchFamily="34" charset="-128"/>
              </a:rPr>
              <a:t>Now, let me tell you why this disparity in slowdowns happens.</a:t>
            </a:r>
          </a:p>
          <a:p>
            <a:pPr eaLnBrk="1" hangingPunct="1">
              <a:lnSpc>
                <a:spcPct val="90000"/>
              </a:lnSpc>
              <a:spcBef>
                <a:spcPct val="0"/>
              </a:spcBef>
            </a:pPr>
            <a:endParaRPr lang="en-US" sz="1100" dirty="0">
              <a:latin typeface="Arial" pitchFamily="34" charset="0"/>
              <a:ea typeface="ＭＳ Ｐゴシック" pitchFamily="34" charset="-128"/>
            </a:endParaRPr>
          </a:p>
          <a:p>
            <a:pPr eaLnBrk="1" hangingPunct="1">
              <a:lnSpc>
                <a:spcPct val="90000"/>
              </a:lnSpc>
              <a:spcBef>
                <a:spcPct val="0"/>
              </a:spcBef>
            </a:pPr>
            <a:endParaRPr lang="en-US" sz="1100" dirty="0">
              <a:latin typeface="Arial" pitchFamily="34" charset="0"/>
              <a:ea typeface="ＭＳ Ｐゴシック" pitchFamily="34" charset="-128"/>
            </a:endParaRPr>
          </a:p>
          <a:p>
            <a:pPr eaLnBrk="1" hangingPunct="1">
              <a:lnSpc>
                <a:spcPct val="90000"/>
              </a:lnSpc>
              <a:spcBef>
                <a:spcPct val="0"/>
              </a:spcBef>
            </a:pPr>
            <a:endParaRPr lang="en-US" sz="1100" dirty="0">
              <a:latin typeface="Arial" pitchFamily="34" charset="0"/>
              <a:ea typeface="ＭＳ Ｐゴシック" pitchFamily="34" charset="-128"/>
            </a:endParaRPr>
          </a:p>
          <a:p>
            <a:pPr eaLnBrk="1" hangingPunct="1">
              <a:lnSpc>
                <a:spcPct val="90000"/>
              </a:lnSpc>
              <a:spcBef>
                <a:spcPct val="0"/>
              </a:spcBef>
            </a:pPr>
            <a:r>
              <a:rPr lang="en-US" sz="1100" dirty="0">
                <a:latin typeface="Arial" pitchFamily="34" charset="0"/>
                <a:ea typeface="ＭＳ Ｐゴシック" pitchFamily="34" charset="-128"/>
              </a:rPr>
              <a:t>Is it that there are other applications or the OS interfering with </a:t>
            </a:r>
            <a:r>
              <a:rPr lang="en-US" sz="1100" dirty="0" err="1">
                <a:latin typeface="Arial" pitchFamily="34" charset="0"/>
                <a:ea typeface="ＭＳ Ｐゴシック" pitchFamily="34" charset="-128"/>
              </a:rPr>
              <a:t>gcc</a:t>
            </a:r>
            <a:r>
              <a:rPr lang="en-US" sz="1100" dirty="0">
                <a:latin typeface="Arial" pitchFamily="34" charset="0"/>
                <a:ea typeface="ＭＳ Ｐゴシック" pitchFamily="34" charset="-128"/>
              </a:rPr>
              <a:t>, stealing its time </a:t>
            </a:r>
            <a:r>
              <a:rPr lang="en-US" sz="1100" dirty="0" err="1">
                <a:latin typeface="Arial" pitchFamily="34" charset="0"/>
                <a:ea typeface="ＭＳ Ｐゴシック" pitchFamily="34" charset="-128"/>
              </a:rPr>
              <a:t>quantums</a:t>
            </a:r>
            <a:r>
              <a:rPr lang="en-US" sz="1100" dirty="0">
                <a:latin typeface="Arial" pitchFamily="34" charset="0"/>
                <a:ea typeface="ＭＳ Ｐゴシック" pitchFamily="34" charset="-128"/>
              </a:rPr>
              <a:t>? No.</a:t>
            </a: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itchFamily="34" charset="0"/>
                <a:ea typeface="ＭＳ Ｐゴシック" pitchFamily="34" charset="-128"/>
              </a:defRPr>
            </a:lvl1pPr>
            <a:lvl2pPr marL="785372" indent="-302066" eaLnBrk="0" hangingPunct="0">
              <a:defRPr sz="2500">
                <a:solidFill>
                  <a:schemeClr val="tx1"/>
                </a:solidFill>
                <a:latin typeface="Arial" pitchFamily="34" charset="0"/>
                <a:ea typeface="ＭＳ Ｐゴシック" pitchFamily="34" charset="-128"/>
              </a:defRPr>
            </a:lvl2pPr>
            <a:lvl3pPr marL="1208265" indent="-241653" eaLnBrk="0" hangingPunct="0">
              <a:defRPr sz="2500">
                <a:solidFill>
                  <a:schemeClr val="tx1"/>
                </a:solidFill>
                <a:latin typeface="Arial" pitchFamily="34" charset="0"/>
                <a:ea typeface="ＭＳ Ｐゴシック" pitchFamily="34" charset="-128"/>
              </a:defRPr>
            </a:lvl3pPr>
            <a:lvl4pPr marL="1691571" indent="-241653" eaLnBrk="0" hangingPunct="0">
              <a:defRPr sz="2500">
                <a:solidFill>
                  <a:schemeClr val="tx1"/>
                </a:solidFill>
                <a:latin typeface="Arial" pitchFamily="34" charset="0"/>
                <a:ea typeface="ＭＳ Ｐゴシック" pitchFamily="34" charset="-128"/>
              </a:defRPr>
            </a:lvl4pPr>
            <a:lvl5pPr marL="2174878" indent="-241653" eaLnBrk="0" hangingPunct="0">
              <a:defRPr sz="2500">
                <a:solidFill>
                  <a:schemeClr val="tx1"/>
                </a:solidFill>
                <a:latin typeface="Arial" pitchFamily="34" charset="0"/>
                <a:ea typeface="ＭＳ Ｐゴシック" pitchFamily="34" charset="-128"/>
              </a:defRPr>
            </a:lvl5pPr>
            <a:lvl6pPr marL="2658184" indent="-241653" eaLnBrk="0" fontAlgn="base" hangingPunct="0">
              <a:spcBef>
                <a:spcPct val="0"/>
              </a:spcBef>
              <a:spcAft>
                <a:spcPct val="0"/>
              </a:spcAft>
              <a:defRPr sz="2500">
                <a:solidFill>
                  <a:schemeClr val="tx1"/>
                </a:solidFill>
                <a:latin typeface="Arial" pitchFamily="34" charset="0"/>
                <a:ea typeface="ＭＳ Ｐゴシック" pitchFamily="34" charset="-128"/>
              </a:defRPr>
            </a:lvl6pPr>
            <a:lvl7pPr marL="3141490" indent="-241653" eaLnBrk="0" fontAlgn="base" hangingPunct="0">
              <a:spcBef>
                <a:spcPct val="0"/>
              </a:spcBef>
              <a:spcAft>
                <a:spcPct val="0"/>
              </a:spcAft>
              <a:defRPr sz="2500">
                <a:solidFill>
                  <a:schemeClr val="tx1"/>
                </a:solidFill>
                <a:latin typeface="Arial" pitchFamily="34" charset="0"/>
                <a:ea typeface="ＭＳ Ｐゴシック" pitchFamily="34" charset="-128"/>
              </a:defRPr>
            </a:lvl7pPr>
            <a:lvl8pPr marL="3624796" indent="-241653" eaLnBrk="0" fontAlgn="base" hangingPunct="0">
              <a:spcBef>
                <a:spcPct val="0"/>
              </a:spcBef>
              <a:spcAft>
                <a:spcPct val="0"/>
              </a:spcAft>
              <a:defRPr sz="2500">
                <a:solidFill>
                  <a:schemeClr val="tx1"/>
                </a:solidFill>
                <a:latin typeface="Arial" pitchFamily="34" charset="0"/>
                <a:ea typeface="ＭＳ Ｐゴシック" pitchFamily="34" charset="-128"/>
              </a:defRPr>
            </a:lvl8pPr>
            <a:lvl9pPr marL="4108102" indent="-241653" eaLnBrk="0" fontAlgn="base" hangingPunct="0">
              <a:spcBef>
                <a:spcPct val="0"/>
              </a:spcBef>
              <a:spcAft>
                <a:spcPct val="0"/>
              </a:spcAft>
              <a:defRPr sz="2500">
                <a:solidFill>
                  <a:schemeClr val="tx1"/>
                </a:solidFill>
                <a:latin typeface="Arial" pitchFamily="34" charset="0"/>
                <a:ea typeface="ＭＳ Ｐゴシック" pitchFamily="34" charset="-128"/>
              </a:defRPr>
            </a:lvl9pPr>
          </a:lstStyle>
          <a:p>
            <a:pPr eaLnBrk="1" hangingPunct="1"/>
            <a:fld id="{E9EF439D-F753-4B70-8699-CAD99FB531A5}" type="slidenum">
              <a:rPr lang="en-US" sz="1300">
                <a:solidFill>
                  <a:srgbClr val="000000"/>
                </a:solidFill>
              </a:rPr>
              <a:pPr eaLnBrk="1" hangingPunct="1"/>
              <a:t>10</a:t>
            </a:fld>
            <a:endParaRPr lang="en-US" sz="1300">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Arial" pitchFamily="34" charset="0"/>
                <a:ea typeface="ＭＳ Ｐゴシック" pitchFamily="34" charset="-128"/>
              </a:defRPr>
            </a:lvl1pPr>
            <a:lvl2pPr marL="785372" indent="-302066" eaLnBrk="0" hangingPunct="0">
              <a:defRPr sz="2500">
                <a:solidFill>
                  <a:schemeClr val="tx1"/>
                </a:solidFill>
                <a:latin typeface="Arial" pitchFamily="34" charset="0"/>
                <a:ea typeface="ＭＳ Ｐゴシック" pitchFamily="34" charset="-128"/>
              </a:defRPr>
            </a:lvl2pPr>
            <a:lvl3pPr marL="1208265" indent="-241653" eaLnBrk="0" hangingPunct="0">
              <a:defRPr sz="2500">
                <a:solidFill>
                  <a:schemeClr val="tx1"/>
                </a:solidFill>
                <a:latin typeface="Arial" pitchFamily="34" charset="0"/>
                <a:ea typeface="ＭＳ Ｐゴシック" pitchFamily="34" charset="-128"/>
              </a:defRPr>
            </a:lvl3pPr>
            <a:lvl4pPr marL="1691571" indent="-241653" eaLnBrk="0" hangingPunct="0">
              <a:defRPr sz="2500">
                <a:solidFill>
                  <a:schemeClr val="tx1"/>
                </a:solidFill>
                <a:latin typeface="Arial" pitchFamily="34" charset="0"/>
                <a:ea typeface="ＭＳ Ｐゴシック" pitchFamily="34" charset="-128"/>
              </a:defRPr>
            </a:lvl4pPr>
            <a:lvl5pPr marL="2174878" indent="-241653" eaLnBrk="0" hangingPunct="0">
              <a:defRPr sz="2500">
                <a:solidFill>
                  <a:schemeClr val="tx1"/>
                </a:solidFill>
                <a:latin typeface="Arial" pitchFamily="34" charset="0"/>
                <a:ea typeface="ＭＳ Ｐゴシック" pitchFamily="34" charset="-128"/>
              </a:defRPr>
            </a:lvl5pPr>
            <a:lvl6pPr marL="2658184" indent="-241653" eaLnBrk="0" fontAlgn="base" hangingPunct="0">
              <a:spcBef>
                <a:spcPct val="0"/>
              </a:spcBef>
              <a:spcAft>
                <a:spcPct val="0"/>
              </a:spcAft>
              <a:defRPr sz="2500">
                <a:solidFill>
                  <a:schemeClr val="tx1"/>
                </a:solidFill>
                <a:latin typeface="Arial" pitchFamily="34" charset="0"/>
                <a:ea typeface="ＭＳ Ｐゴシック" pitchFamily="34" charset="-128"/>
              </a:defRPr>
            </a:lvl6pPr>
            <a:lvl7pPr marL="3141490" indent="-241653" eaLnBrk="0" fontAlgn="base" hangingPunct="0">
              <a:spcBef>
                <a:spcPct val="0"/>
              </a:spcBef>
              <a:spcAft>
                <a:spcPct val="0"/>
              </a:spcAft>
              <a:defRPr sz="2500">
                <a:solidFill>
                  <a:schemeClr val="tx1"/>
                </a:solidFill>
                <a:latin typeface="Arial" pitchFamily="34" charset="0"/>
                <a:ea typeface="ＭＳ Ｐゴシック" pitchFamily="34" charset="-128"/>
              </a:defRPr>
            </a:lvl7pPr>
            <a:lvl8pPr marL="3624796" indent="-241653" eaLnBrk="0" fontAlgn="base" hangingPunct="0">
              <a:spcBef>
                <a:spcPct val="0"/>
              </a:spcBef>
              <a:spcAft>
                <a:spcPct val="0"/>
              </a:spcAft>
              <a:defRPr sz="2500">
                <a:solidFill>
                  <a:schemeClr val="tx1"/>
                </a:solidFill>
                <a:latin typeface="Arial" pitchFamily="34" charset="0"/>
                <a:ea typeface="ＭＳ Ｐゴシック" pitchFamily="34" charset="-128"/>
              </a:defRPr>
            </a:lvl8pPr>
            <a:lvl9pPr marL="4108102" indent="-241653" eaLnBrk="0" fontAlgn="base" hangingPunct="0">
              <a:spcBef>
                <a:spcPct val="0"/>
              </a:spcBef>
              <a:spcAft>
                <a:spcPct val="0"/>
              </a:spcAft>
              <a:defRPr sz="2500">
                <a:solidFill>
                  <a:schemeClr val="tx1"/>
                </a:solidFill>
                <a:latin typeface="Arial" pitchFamily="34" charset="0"/>
                <a:ea typeface="ＭＳ Ｐゴシック" pitchFamily="34" charset="-128"/>
              </a:defRPr>
            </a:lvl9pPr>
          </a:lstStyle>
          <a:p>
            <a:pPr eaLnBrk="1" hangingPunct="1"/>
            <a:fld id="{79774979-FAE6-4174-A1DA-4D23B735D8B6}" type="slidenum">
              <a:rPr lang="en-US" sz="1300">
                <a:solidFill>
                  <a:srgbClr val="000000"/>
                </a:solidFill>
              </a:rPr>
              <a:pPr eaLnBrk="1" hangingPunct="1"/>
              <a:t>12</a:t>
            </a:fld>
            <a:endParaRPr lang="en-US" sz="1300">
              <a:solidFill>
                <a:srgbClr val="000000"/>
              </a:solidFill>
            </a:endParaRPr>
          </a:p>
        </p:txBody>
      </p:sp>
      <p:sp>
        <p:nvSpPr>
          <p:cNvPr id="296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0000"/>
              </a:lnSpc>
              <a:spcBef>
                <a:spcPct val="0"/>
              </a:spcBef>
            </a:pPr>
            <a:r>
              <a:rPr lang="en-US" sz="1100" dirty="0">
                <a:latin typeface="Arial" pitchFamily="34" charset="0"/>
                <a:ea typeface="ＭＳ Ｐゴシック" pitchFamily="34" charset="-128"/>
              </a:rPr>
              <a:t>-In a multi-core chip, different cores share some hardware resources. In particular, they share the DRAM memory system. The shared memory system consists of this and that. </a:t>
            </a:r>
          </a:p>
          <a:p>
            <a:pPr eaLnBrk="1" hangingPunct="1">
              <a:lnSpc>
                <a:spcPct val="90000"/>
              </a:lnSpc>
              <a:spcBef>
                <a:spcPct val="0"/>
              </a:spcBef>
              <a:buFontTx/>
              <a:buChar char="-"/>
            </a:pPr>
            <a:r>
              <a:rPr lang="en-US" sz="1100" dirty="0">
                <a:latin typeface="Arial" pitchFamily="34" charset="0"/>
                <a:ea typeface="ＭＳ Ｐゴシック" pitchFamily="34" charset="-128"/>
              </a:rPr>
              <a:t>When we run </a:t>
            </a:r>
            <a:r>
              <a:rPr lang="en-US" sz="1100" dirty="0" err="1">
                <a:latin typeface="Arial" pitchFamily="34" charset="0"/>
                <a:ea typeface="ＭＳ Ｐゴシック" pitchFamily="34" charset="-128"/>
              </a:rPr>
              <a:t>matlab</a:t>
            </a:r>
            <a:r>
              <a:rPr lang="en-US" sz="1100" dirty="0">
                <a:latin typeface="Arial" pitchFamily="34" charset="0"/>
                <a:ea typeface="ＭＳ Ｐゴシック" pitchFamily="34" charset="-128"/>
              </a:rPr>
              <a:t> on one core, and </a:t>
            </a:r>
            <a:r>
              <a:rPr lang="en-US" sz="1100" dirty="0" err="1">
                <a:latin typeface="Arial" pitchFamily="34" charset="0"/>
                <a:ea typeface="ＭＳ Ｐゴシック" pitchFamily="34" charset="-128"/>
              </a:rPr>
              <a:t>gcc</a:t>
            </a:r>
            <a:r>
              <a:rPr lang="en-US" sz="1100" dirty="0">
                <a:latin typeface="Arial" pitchFamily="34" charset="0"/>
                <a:ea typeface="ＭＳ Ｐゴシック" pitchFamily="34" charset="-128"/>
              </a:rPr>
              <a:t> on another core, both cores generate memory requests to access the DRAM banks. When these requests arrive at the DRAM controller, the controller favors </a:t>
            </a:r>
            <a:r>
              <a:rPr lang="en-US" sz="1100" dirty="0" err="1">
                <a:latin typeface="Arial" pitchFamily="34" charset="0"/>
                <a:ea typeface="ＭＳ Ｐゴシック" pitchFamily="34" charset="-128"/>
              </a:rPr>
              <a:t>matlab</a:t>
            </a:r>
            <a:r>
              <a:rPr lang="ja-JP" altLang="en-US" sz="1100" dirty="0">
                <a:latin typeface="Arial" pitchFamily="34" charset="0"/>
                <a:ea typeface="ＭＳ Ｐゴシック" pitchFamily="34" charset="-128"/>
              </a:rPr>
              <a:t>’</a:t>
            </a:r>
            <a:r>
              <a:rPr lang="en-US" altLang="ja-JP" sz="1100" dirty="0">
                <a:latin typeface="Arial" pitchFamily="34" charset="0"/>
                <a:ea typeface="ＭＳ Ｐゴシック" pitchFamily="34" charset="-128"/>
              </a:rPr>
              <a:t>s requests over </a:t>
            </a:r>
            <a:r>
              <a:rPr lang="en-US" altLang="ja-JP" sz="1100" dirty="0" err="1">
                <a:latin typeface="Arial" pitchFamily="34" charset="0"/>
                <a:ea typeface="ＭＳ Ｐゴシック" pitchFamily="34" charset="-128"/>
              </a:rPr>
              <a:t>gcc</a:t>
            </a:r>
            <a:r>
              <a:rPr lang="ja-JP" altLang="en-US" sz="1100" dirty="0">
                <a:latin typeface="Arial" pitchFamily="34" charset="0"/>
                <a:ea typeface="ＭＳ Ｐゴシック" pitchFamily="34" charset="-128"/>
              </a:rPr>
              <a:t>’</a:t>
            </a:r>
            <a:r>
              <a:rPr lang="en-US" altLang="ja-JP" sz="1100" dirty="0">
                <a:latin typeface="Arial" pitchFamily="34" charset="0"/>
                <a:ea typeface="ＭＳ Ｐゴシック" pitchFamily="34" charset="-128"/>
              </a:rPr>
              <a:t>s requests. As a result, </a:t>
            </a:r>
            <a:r>
              <a:rPr lang="en-US" altLang="ja-JP" sz="1100" dirty="0" err="1">
                <a:latin typeface="Arial" pitchFamily="34" charset="0"/>
                <a:ea typeface="ＭＳ Ｐゴシック" pitchFamily="34" charset="-128"/>
              </a:rPr>
              <a:t>matlab</a:t>
            </a:r>
            <a:r>
              <a:rPr lang="en-US" altLang="ja-JP" sz="1100" dirty="0">
                <a:latin typeface="Arial" pitchFamily="34" charset="0"/>
                <a:ea typeface="ＭＳ Ｐゴシック" pitchFamily="34" charset="-128"/>
              </a:rPr>
              <a:t> can make progress and continues generating memory requests. These requests are again favored by the DRAM controller over </a:t>
            </a:r>
            <a:r>
              <a:rPr lang="en-US" altLang="ja-JP" sz="1100" dirty="0" err="1">
                <a:latin typeface="Arial" pitchFamily="34" charset="0"/>
                <a:ea typeface="ＭＳ Ｐゴシック" pitchFamily="34" charset="-128"/>
              </a:rPr>
              <a:t>gcc</a:t>
            </a:r>
            <a:r>
              <a:rPr lang="ja-JP" altLang="en-US" sz="1100" dirty="0">
                <a:latin typeface="Arial" pitchFamily="34" charset="0"/>
                <a:ea typeface="ＭＳ Ｐゴシック" pitchFamily="34" charset="-128"/>
              </a:rPr>
              <a:t>’</a:t>
            </a:r>
            <a:r>
              <a:rPr lang="en-US" altLang="ja-JP" sz="1100" dirty="0">
                <a:latin typeface="Arial" pitchFamily="34" charset="0"/>
                <a:ea typeface="ＭＳ Ｐゴシック" pitchFamily="34" charset="-128"/>
              </a:rPr>
              <a:t>s requests. Therefore, </a:t>
            </a:r>
            <a:r>
              <a:rPr lang="en-US" altLang="ja-JP" sz="1100" dirty="0" err="1">
                <a:latin typeface="Arial" pitchFamily="34" charset="0"/>
                <a:ea typeface="ＭＳ Ｐゴシック" pitchFamily="34" charset="-128"/>
              </a:rPr>
              <a:t>gcc</a:t>
            </a:r>
            <a:r>
              <a:rPr lang="en-US" altLang="ja-JP" sz="1100" dirty="0">
                <a:latin typeface="Arial" pitchFamily="34" charset="0"/>
                <a:ea typeface="ＭＳ Ｐゴシック" pitchFamily="34" charset="-128"/>
              </a:rPr>
              <a:t> starves waiting for its requests to be serviced in DRAM whereas </a:t>
            </a:r>
            <a:r>
              <a:rPr lang="en-US" altLang="ja-JP" sz="1100" dirty="0" err="1">
                <a:latin typeface="Arial" pitchFamily="34" charset="0"/>
                <a:ea typeface="ＭＳ Ｐゴシック" pitchFamily="34" charset="-128"/>
              </a:rPr>
              <a:t>matlab</a:t>
            </a:r>
            <a:r>
              <a:rPr lang="en-US" altLang="ja-JP" sz="1100" dirty="0">
                <a:latin typeface="Arial" pitchFamily="34" charset="0"/>
                <a:ea typeface="ＭＳ Ｐゴシック" pitchFamily="34" charset="-128"/>
              </a:rPr>
              <a:t> makes very quick progress as if it were running alone. </a:t>
            </a:r>
          </a:p>
          <a:p>
            <a:pPr eaLnBrk="1" hangingPunct="1">
              <a:lnSpc>
                <a:spcPct val="90000"/>
              </a:lnSpc>
              <a:spcBef>
                <a:spcPct val="0"/>
              </a:spcBef>
              <a:buFontTx/>
              <a:buChar char="-"/>
            </a:pPr>
            <a:endParaRPr lang="en-US" sz="1100" dirty="0">
              <a:latin typeface="Arial" pitchFamily="34" charset="0"/>
              <a:ea typeface="ＭＳ Ｐゴシック" pitchFamily="34" charset="-128"/>
            </a:endParaRPr>
          </a:p>
          <a:p>
            <a:pPr eaLnBrk="1" hangingPunct="1">
              <a:lnSpc>
                <a:spcPct val="90000"/>
              </a:lnSpc>
              <a:spcBef>
                <a:spcPct val="0"/>
              </a:spcBef>
              <a:buFontTx/>
              <a:buChar char="-"/>
            </a:pPr>
            <a:r>
              <a:rPr lang="en-US" sz="1100" dirty="0">
                <a:latin typeface="Arial" pitchFamily="34" charset="0"/>
                <a:ea typeface="ＭＳ Ｐゴシック" pitchFamily="34" charset="-128"/>
              </a:rPr>
              <a:t>Why does this happen? This is because the algorithms employed by the DRAM controller are unfair. </a:t>
            </a:r>
          </a:p>
          <a:p>
            <a:pPr eaLnBrk="1" hangingPunct="1">
              <a:lnSpc>
                <a:spcPct val="90000"/>
              </a:lnSpc>
              <a:spcBef>
                <a:spcPct val="0"/>
              </a:spcBef>
              <a:buFontTx/>
              <a:buChar char="-"/>
            </a:pPr>
            <a:r>
              <a:rPr lang="en-US" sz="1100" dirty="0">
                <a:latin typeface="Arial" pitchFamily="34" charset="0"/>
                <a:ea typeface="ＭＳ Ｐゴシック" pitchFamily="34" charset="-128"/>
              </a:rPr>
              <a:t>But, why are these algorithms unfair? Why do they unfairly prioritize </a:t>
            </a:r>
            <a:r>
              <a:rPr lang="en-US" sz="1100" dirty="0" err="1">
                <a:latin typeface="Arial" pitchFamily="34" charset="0"/>
                <a:ea typeface="ＭＳ Ｐゴシック" pitchFamily="34" charset="-128"/>
              </a:rPr>
              <a:t>matlab</a:t>
            </a:r>
            <a:r>
              <a:rPr lang="en-US" sz="1100" dirty="0">
                <a:latin typeface="Arial" pitchFamily="34" charset="0"/>
                <a:ea typeface="ＭＳ Ｐゴシック" pitchFamily="34" charset="-128"/>
              </a:rPr>
              <a:t> accesses?</a:t>
            </a:r>
          </a:p>
          <a:p>
            <a:pPr eaLnBrk="1" hangingPunct="1">
              <a:lnSpc>
                <a:spcPct val="90000"/>
              </a:lnSpc>
              <a:spcBef>
                <a:spcPct val="0"/>
              </a:spcBef>
              <a:buFontTx/>
              <a:buChar char="-"/>
            </a:pPr>
            <a:r>
              <a:rPr lang="en-US" sz="1100" dirty="0">
                <a:latin typeface="Arial" pitchFamily="34" charset="0"/>
                <a:ea typeface="ＭＳ Ｐゴシック" pitchFamily="34" charset="-128"/>
              </a:rPr>
              <a:t>To understand this, we need to understand how a DRAM bank operates.</a:t>
            </a:r>
          </a:p>
          <a:p>
            <a:pPr eaLnBrk="1" hangingPunct="1">
              <a:lnSpc>
                <a:spcPct val="90000"/>
              </a:lnSpc>
              <a:spcBef>
                <a:spcPct val="0"/>
              </a:spcBef>
              <a:buFontTx/>
              <a:buChar char="-"/>
            </a:pPr>
            <a:endParaRPr lang="en-US" sz="1100" dirty="0">
              <a:latin typeface="Arial" pitchFamily="34" charset="0"/>
              <a:ea typeface="ＭＳ Ｐゴシック" pitchFamily="34" charset="-128"/>
            </a:endParaRPr>
          </a:p>
          <a:p>
            <a:pPr eaLnBrk="1" hangingPunct="1">
              <a:lnSpc>
                <a:spcPct val="90000"/>
              </a:lnSpc>
              <a:spcBef>
                <a:spcPct val="0"/>
              </a:spcBef>
              <a:buFontTx/>
              <a:buChar char="-"/>
            </a:pPr>
            <a:endParaRPr lang="en-US" sz="1100" dirty="0">
              <a:latin typeface="Arial" pitchFamily="34" charset="0"/>
              <a:ea typeface="ＭＳ Ｐゴシック" pitchFamily="34" charset="-128"/>
            </a:endParaRPr>
          </a:p>
          <a:p>
            <a:pPr eaLnBrk="1" hangingPunct="1">
              <a:lnSpc>
                <a:spcPct val="90000"/>
              </a:lnSpc>
              <a:spcBef>
                <a:spcPct val="0"/>
              </a:spcBef>
              <a:buFontTx/>
              <a:buChar char="-"/>
            </a:pPr>
            <a:endParaRPr lang="en-US" sz="1100" dirty="0">
              <a:latin typeface="Arial" pitchFamily="34" charset="0"/>
              <a:ea typeface="ＭＳ Ｐゴシック" pitchFamily="34" charset="-128"/>
            </a:endParaRPr>
          </a:p>
          <a:p>
            <a:pPr eaLnBrk="1" hangingPunct="1">
              <a:lnSpc>
                <a:spcPct val="90000"/>
              </a:lnSpc>
              <a:spcBef>
                <a:spcPct val="0"/>
              </a:spcBef>
              <a:buFontTx/>
              <a:buChar char="-"/>
            </a:pPr>
            <a:endParaRPr lang="en-US" sz="1100" dirty="0">
              <a:latin typeface="Arial" pitchFamily="34" charset="0"/>
              <a:ea typeface="ＭＳ Ｐゴシック" pitchFamily="34" charset="-128"/>
            </a:endParaRPr>
          </a:p>
          <a:p>
            <a:pPr eaLnBrk="1" hangingPunct="1">
              <a:lnSpc>
                <a:spcPct val="90000"/>
              </a:lnSpc>
              <a:spcBef>
                <a:spcPct val="0"/>
              </a:spcBef>
              <a:buFontTx/>
              <a:buChar char="-"/>
            </a:pPr>
            <a:endParaRPr lang="en-US" sz="1100" dirty="0">
              <a:latin typeface="Arial" pitchFamily="34" charset="0"/>
              <a:ea typeface="ＭＳ Ｐゴシック" pitchFamily="34" charset="-128"/>
            </a:endParaRPr>
          </a:p>
          <a:p>
            <a:pPr eaLnBrk="1" hangingPunct="1">
              <a:lnSpc>
                <a:spcPct val="90000"/>
              </a:lnSpc>
              <a:spcBef>
                <a:spcPct val="0"/>
              </a:spcBef>
              <a:buFontTx/>
              <a:buChar char="-"/>
            </a:pPr>
            <a:endParaRPr lang="en-US" sz="1100" dirty="0">
              <a:latin typeface="Arial" pitchFamily="34" charset="0"/>
              <a:ea typeface="ＭＳ Ｐゴシック" pitchFamily="34" charset="-128"/>
            </a:endParaRPr>
          </a:p>
          <a:p>
            <a:pPr eaLnBrk="1" hangingPunct="1">
              <a:lnSpc>
                <a:spcPct val="90000"/>
              </a:lnSpc>
              <a:spcBef>
                <a:spcPct val="0"/>
              </a:spcBef>
              <a:buFontTx/>
              <a:buChar char="-"/>
            </a:pPr>
            <a:r>
              <a:rPr lang="en-US" sz="1100" dirty="0">
                <a:latin typeface="Arial" pitchFamily="34" charset="0"/>
                <a:ea typeface="ＭＳ Ｐゴシック" pitchFamily="34" charset="-128"/>
              </a:rPr>
              <a:t>Almost all systems today contain multi-core chips</a:t>
            </a:r>
          </a:p>
          <a:p>
            <a:pPr eaLnBrk="1" hangingPunct="1">
              <a:lnSpc>
                <a:spcPct val="90000"/>
              </a:lnSpc>
              <a:spcBef>
                <a:spcPct val="0"/>
              </a:spcBef>
              <a:buFontTx/>
              <a:buChar char="-"/>
            </a:pPr>
            <a:r>
              <a:rPr lang="en-US" sz="1100" dirty="0">
                <a:latin typeface="Arial" pitchFamily="34" charset="0"/>
                <a:ea typeface="ＭＳ Ｐゴシック" pitchFamily="34" charset="-128"/>
              </a:rPr>
              <a:t>Multi-core systems consist of multiple on-chip cores and caches</a:t>
            </a:r>
          </a:p>
          <a:p>
            <a:pPr eaLnBrk="1" hangingPunct="1">
              <a:lnSpc>
                <a:spcPct val="90000"/>
              </a:lnSpc>
              <a:spcBef>
                <a:spcPct val="0"/>
              </a:spcBef>
              <a:buFontTx/>
              <a:buChar char="-"/>
            </a:pPr>
            <a:r>
              <a:rPr lang="en-US" sz="1100" dirty="0">
                <a:latin typeface="Arial" pitchFamily="34" charset="0"/>
                <a:ea typeface="ＭＳ Ｐゴシック" pitchFamily="34" charset="-128"/>
              </a:rPr>
              <a:t>Cores share the DRAM memory system</a:t>
            </a:r>
          </a:p>
          <a:p>
            <a:pPr eaLnBrk="1" hangingPunct="1">
              <a:lnSpc>
                <a:spcPct val="90000"/>
              </a:lnSpc>
              <a:spcBef>
                <a:spcPct val="0"/>
              </a:spcBef>
              <a:buFontTx/>
              <a:buChar char="-"/>
            </a:pPr>
            <a:r>
              <a:rPr lang="en-US" sz="1100" dirty="0">
                <a:latin typeface="Arial" pitchFamily="34" charset="0"/>
                <a:ea typeface="ＭＳ Ｐゴシック" pitchFamily="34" charset="-128"/>
              </a:rPr>
              <a:t>DRAM memory system consists of</a:t>
            </a:r>
          </a:p>
          <a:p>
            <a:pPr lvl="1" eaLnBrk="1" hangingPunct="1">
              <a:lnSpc>
                <a:spcPct val="90000"/>
              </a:lnSpc>
              <a:spcBef>
                <a:spcPct val="0"/>
              </a:spcBef>
              <a:buFontTx/>
              <a:buChar char="-"/>
            </a:pPr>
            <a:r>
              <a:rPr lang="en-US" sz="1100" dirty="0">
                <a:latin typeface="Arial" pitchFamily="34" charset="0"/>
                <a:ea typeface="ＭＳ Ｐゴシック" pitchFamily="34" charset="-128"/>
              </a:rPr>
              <a:t>DRAM banks that store data (multiple banks to allow parallel accesses)</a:t>
            </a:r>
          </a:p>
          <a:p>
            <a:pPr lvl="1" eaLnBrk="1" hangingPunct="1">
              <a:lnSpc>
                <a:spcPct val="90000"/>
              </a:lnSpc>
              <a:spcBef>
                <a:spcPct val="0"/>
              </a:spcBef>
              <a:buFontTx/>
              <a:buChar char="-"/>
            </a:pPr>
            <a:r>
              <a:rPr lang="en-US" sz="1100" dirty="0">
                <a:latin typeface="Arial" pitchFamily="34" charset="0"/>
                <a:ea typeface="ＭＳ Ｐゴシック" pitchFamily="34" charset="-128"/>
              </a:rPr>
              <a:t>DRAM memory controller that mediates between cores and DRAM memory</a:t>
            </a:r>
          </a:p>
          <a:p>
            <a:pPr lvl="2" eaLnBrk="1" hangingPunct="1">
              <a:lnSpc>
                <a:spcPct val="90000"/>
              </a:lnSpc>
              <a:spcBef>
                <a:spcPct val="0"/>
              </a:spcBef>
              <a:buFontTx/>
              <a:buChar char="-"/>
            </a:pPr>
            <a:r>
              <a:rPr lang="en-US" sz="1100" dirty="0">
                <a:latin typeface="Arial" pitchFamily="34" charset="0"/>
                <a:ea typeface="ＭＳ Ｐゴシック" pitchFamily="34" charset="-128"/>
              </a:rPr>
              <a:t>It schedules memory operations generated by cores to DRAM</a:t>
            </a:r>
          </a:p>
          <a:p>
            <a:pPr eaLnBrk="1" hangingPunct="1">
              <a:lnSpc>
                <a:spcPct val="90000"/>
              </a:lnSpc>
              <a:spcBef>
                <a:spcPct val="0"/>
              </a:spcBef>
              <a:buFontTx/>
              <a:buChar char="-"/>
            </a:pPr>
            <a:r>
              <a:rPr lang="en-US" sz="1100" dirty="0">
                <a:latin typeface="Arial" pitchFamily="34" charset="0"/>
                <a:ea typeface="ＭＳ Ｐゴシック" pitchFamily="34" charset="-128"/>
              </a:rPr>
              <a:t>This talk is about exploiting the unfair algorithms in the memory controllers to perform denial of service to running threads</a:t>
            </a:r>
          </a:p>
          <a:p>
            <a:pPr eaLnBrk="1" hangingPunct="1">
              <a:lnSpc>
                <a:spcPct val="90000"/>
              </a:lnSpc>
              <a:spcBef>
                <a:spcPct val="0"/>
              </a:spcBef>
              <a:buFontTx/>
              <a:buChar char="-"/>
            </a:pPr>
            <a:r>
              <a:rPr lang="en-US" sz="1100" dirty="0">
                <a:latin typeface="Arial" pitchFamily="34" charset="0"/>
                <a:ea typeface="ＭＳ Ｐゴシック" pitchFamily="34" charset="-128"/>
              </a:rPr>
              <a:t>To understand how this happens, we need to know about how each DRAM bank operates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pPr eaLnBrk="1" hangingPunct="1"/>
            <a:endParaRPr lang="en-US" smtClean="0">
              <a:cs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pPr eaLnBrk="1" hangingPunct="1"/>
            <a:endParaRPr lang="en-US" smtClean="0">
              <a:cs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p:spPr>
        <p:txBody>
          <a:bodyPr/>
          <a:lstStyle/>
          <a:p>
            <a:pPr eaLnBrk="1" hangingPunct="1"/>
            <a:endParaRPr lang="en-US" smtClean="0">
              <a:cs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258888" y="720725"/>
            <a:ext cx="4797425" cy="3598863"/>
          </a:xfrm>
          <a:ln/>
        </p:spPr>
      </p:sp>
      <p:sp>
        <p:nvSpPr>
          <p:cNvPr id="80899" name="Rectangle 3"/>
          <p:cNvSpPr>
            <a:spLocks noGrp="1" noChangeArrowheads="1"/>
          </p:cNvSpPr>
          <p:nvPr>
            <p:ph type="body" idx="1"/>
          </p:nvPr>
        </p:nvSpPr>
        <p:spPr>
          <a:xfrm>
            <a:off x="974222" y="4560570"/>
            <a:ext cx="5366759" cy="4320540"/>
          </a:xfrm>
          <a:noFill/>
          <a:ln/>
        </p:spPr>
        <p:txBody>
          <a:bodyPr/>
          <a:lstStyle/>
          <a:p>
            <a:pPr eaLnBrk="1" hangingPunct="1"/>
            <a:endParaRPr lang="en-US" smtClean="0">
              <a:cs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AC3F5780-ED05-46D2-AC49-532E8121F971}" type="slidenum">
              <a:rPr lang="en-US" smtClean="0">
                <a:latin typeface="Arial" pitchFamily="34" charset="0"/>
                <a:cs typeface="Arial" pitchFamily="34" charset="0"/>
              </a:rPr>
              <a:pPr/>
              <a:t>30</a:t>
            </a:fld>
            <a:endParaRPr lang="en-US" smtClean="0">
              <a:latin typeface="Arial" pitchFamily="34" charset="0"/>
              <a:cs typeface="Arial" pitchFamily="34" charset="0"/>
            </a:endParaRPr>
          </a:p>
        </p:txBody>
      </p:sp>
      <p:sp>
        <p:nvSpPr>
          <p:cNvPr id="81923" name="Rectangle 2"/>
          <p:cNvSpPr>
            <a:spLocks noGrp="1" noRot="1" noChangeAspect="1" noChangeArrowheads="1" noTextEdit="1"/>
          </p:cNvSpPr>
          <p:nvPr>
            <p:ph type="sldImg"/>
          </p:nvPr>
        </p:nvSpPr>
        <p:spPr>
          <a:xfrm>
            <a:off x="1258888" y="720725"/>
            <a:ext cx="4799012" cy="3598863"/>
          </a:xfrm>
          <a:ln/>
        </p:spPr>
      </p:sp>
      <p:sp>
        <p:nvSpPr>
          <p:cNvPr id="81924" name="Rectangle 3"/>
          <p:cNvSpPr>
            <a:spLocks noGrp="1" noChangeArrowheads="1"/>
          </p:cNvSpPr>
          <p:nvPr>
            <p:ph type="body" idx="1"/>
          </p:nvPr>
        </p:nvSpPr>
        <p:spPr>
          <a:noFill/>
          <a:ln/>
        </p:spPr>
        <p:txBody>
          <a:bodyPr/>
          <a:lstStyle/>
          <a:p>
            <a:pPr eaLnBrk="1" hangingPunct="1"/>
            <a:r>
              <a:rPr lang="en-US" smtClean="0">
                <a:cs typeface="Arial" pitchFamily="34" charset="0"/>
              </a:rPr>
              <a:t>P-III sizes –</a:t>
            </a:r>
          </a:p>
          <a:p>
            <a:pPr eaLnBrk="1" hangingPunct="1"/>
            <a:r>
              <a:rPr lang="en-US" smtClean="0">
                <a:cs typeface="Arial" pitchFamily="34" charset="0"/>
              </a:rPr>
              <a:t>0.25u 140 mm^2, 9.5 M trans 0KB L2;</a:t>
            </a:r>
          </a:p>
          <a:p>
            <a:pPr eaLnBrk="1" hangingPunct="1"/>
            <a:r>
              <a:rPr lang="en-US" smtClean="0">
                <a:cs typeface="Arial" pitchFamily="34" charset="0"/>
              </a:rPr>
              <a:t>01.8 106 mm^2, 28M Trans, 128KB L2;</a:t>
            </a:r>
          </a:p>
          <a:p>
            <a:pPr eaLnBrk="1" hangingPunct="1"/>
            <a:r>
              <a:rPr lang="en-US" smtClean="0">
                <a:cs typeface="Arial" pitchFamily="34" charset="0"/>
              </a:rPr>
              <a:t>01.3 79 mm^2, 40M Trans, 512KB L2</a:t>
            </a:r>
          </a:p>
          <a:p>
            <a:pPr eaLnBrk="1" hangingPunct="1"/>
            <a:endParaRPr lang="en-US" smtClean="0">
              <a:cs typeface="Arial" pitchFamily="34" charset="0"/>
            </a:endParaRPr>
          </a:p>
          <a:p>
            <a:pPr eaLnBrk="1" hangingPunct="1"/>
            <a:r>
              <a:rPr lang="en-US" smtClean="0">
                <a:cs typeface="Arial" pitchFamily="34" charset="0"/>
              </a:rPr>
              <a:t>P4P sizes – </a:t>
            </a:r>
          </a:p>
          <a:p>
            <a:pPr eaLnBrk="1" hangingPunct="1"/>
            <a:r>
              <a:rPr lang="en-US" smtClean="0">
                <a:cs typeface="Arial" pitchFamily="34" charset="0"/>
              </a:rPr>
              <a:t>W 1.75V 2GHZ 75 Watts 217mm^2 42M trans, 256KB L2</a:t>
            </a:r>
          </a:p>
          <a:p>
            <a:pPr eaLnBrk="1" hangingPunct="1"/>
            <a:r>
              <a:rPr lang="en-US" smtClean="0">
                <a:cs typeface="Arial" pitchFamily="34" charset="0"/>
              </a:rPr>
              <a:t>N 1.5V 2GHZ 52W, 2.2GHZ 55W 146mm^2 55M tran 512KB L2</a:t>
            </a:r>
          </a:p>
          <a:p>
            <a:pPr eaLnBrk="1" hangingPunct="1"/>
            <a:r>
              <a:rPr lang="en-US" smtClean="0">
                <a:cs typeface="Arial" pitchFamily="34" charset="0"/>
              </a:rPr>
              <a: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F2167B5-F097-46DC-8F5F-9A175A8EE4F9}" type="datetimeFigureOut">
              <a:rPr lang="en-US" smtClean="0"/>
              <a:pPr/>
              <a:t>7/26/2018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B53684-4023-4892-B250-500895E7634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2167B5-F097-46DC-8F5F-9A175A8EE4F9}" type="datetimeFigureOut">
              <a:rPr lang="en-US" smtClean="0"/>
              <a:pPr/>
              <a:t>7/26/2018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B53684-4023-4892-B250-500895E76343}"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2167B5-F097-46DC-8F5F-9A175A8EE4F9}" type="datetimeFigureOut">
              <a:rPr lang="en-US" smtClean="0"/>
              <a:pPr/>
              <a:t>7/26/2018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B53684-4023-4892-B250-500895E76343}"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600200"/>
            <a:ext cx="4038600" cy="4525963"/>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AC78647-C18F-4522-A6A1-40183B35BEF3}" type="slidenum">
              <a:rPr lang="en-US"/>
              <a:pPr>
                <a:defRPr/>
              </a:pPr>
              <a:t>‹#›</a:t>
            </a:fld>
            <a:endParaRPr lang="en-US"/>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685800" y="1981200"/>
            <a:ext cx="3810000" cy="4114800"/>
          </a:xfrm>
        </p:spPr>
        <p:txBody>
          <a:bodyPr/>
          <a:lstStyle/>
          <a:p>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10B224B6-8E9B-4D41-8F2D-2AC7A5DBD063}"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1_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00" y="101600"/>
            <a:ext cx="7772400" cy="889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219200"/>
            <a:ext cx="38100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38100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177800" y="6248400"/>
            <a:ext cx="2895600" cy="457200"/>
          </a:xfrm>
        </p:spPr>
        <p:txBody>
          <a:bodyPr/>
          <a:lstStyle>
            <a:lvl1pPr>
              <a:defRPr/>
            </a:lvl1pPr>
          </a:lstStyle>
          <a:p>
            <a:r>
              <a:rPr lang="en-US"/>
              <a:t>Copyright © 2007 Elsevier</a:t>
            </a:r>
            <a:endParaRPr lang="en-GB"/>
          </a:p>
        </p:txBody>
      </p:sp>
      <p:sp>
        <p:nvSpPr>
          <p:cNvPr id="6" name="Slide Number Placeholder 5"/>
          <p:cNvSpPr>
            <a:spLocks noGrp="1"/>
          </p:cNvSpPr>
          <p:nvPr>
            <p:ph type="sldNum" sz="quarter" idx="11"/>
          </p:nvPr>
        </p:nvSpPr>
        <p:spPr>
          <a:xfrm>
            <a:off x="6096000" y="6248400"/>
            <a:ext cx="1905000" cy="457200"/>
          </a:xfrm>
        </p:spPr>
        <p:txBody>
          <a:bodyPr/>
          <a:lstStyle>
            <a:lvl1pPr>
              <a:defRPr/>
            </a:lvl1pPr>
          </a:lstStyle>
          <a:p>
            <a:r>
              <a:rPr lang="en-US"/>
              <a:t>6-&lt;</a:t>
            </a:r>
            <a:fld id="{4C4F6116-C000-4986-8EBD-22AEA240E130}" type="slidenum">
              <a:rPr lang="en-US"/>
              <a:pPr/>
              <a:t>‹#›</a:t>
            </a:fld>
            <a:r>
              <a:rPr lang="en-US"/>
              <a:t>&gt;</a:t>
            </a:r>
          </a:p>
          <a:p>
            <a:endParaRPr lang="en-GB"/>
          </a:p>
        </p:txBody>
      </p:sp>
    </p:spTree>
    <p:extLst>
      <p:ext uri="{BB962C8B-B14F-4D97-AF65-F5344CB8AC3E}">
        <p14:creationId xmlns:p14="http://schemas.microsoft.com/office/powerpoint/2010/main" val="3089043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2167B5-F097-46DC-8F5F-9A175A8EE4F9}" type="datetimeFigureOut">
              <a:rPr lang="en-US" smtClean="0"/>
              <a:pPr/>
              <a:t>7/26/2018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B53684-4023-4892-B250-500895E76343}"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F2167B5-F097-46DC-8F5F-9A175A8EE4F9}" type="datetimeFigureOut">
              <a:rPr lang="en-US" smtClean="0"/>
              <a:pPr/>
              <a:t>7/26/2018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B53684-4023-4892-B250-500895E76343}"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F2167B5-F097-46DC-8F5F-9A175A8EE4F9}" type="datetimeFigureOut">
              <a:rPr lang="en-US" smtClean="0"/>
              <a:pPr/>
              <a:t>7/26/2018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B53684-4023-4892-B250-500895E76343}"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F2167B5-F097-46DC-8F5F-9A175A8EE4F9}" type="datetimeFigureOut">
              <a:rPr lang="en-US" smtClean="0"/>
              <a:pPr/>
              <a:t>7/26/2018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2B53684-4023-4892-B250-500895E76343}"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F2167B5-F097-46DC-8F5F-9A175A8EE4F9}" type="datetimeFigureOut">
              <a:rPr lang="en-US" smtClean="0"/>
              <a:pPr/>
              <a:t>7/26/2018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2B53684-4023-4892-B250-500895E76343}"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2167B5-F097-46DC-8F5F-9A175A8EE4F9}" type="datetimeFigureOut">
              <a:rPr lang="en-US" smtClean="0"/>
              <a:pPr/>
              <a:t>7/26/2018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2B53684-4023-4892-B250-500895E76343}"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2167B5-F097-46DC-8F5F-9A175A8EE4F9}" type="datetimeFigureOut">
              <a:rPr lang="en-US" smtClean="0"/>
              <a:pPr/>
              <a:t>7/26/2018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B53684-4023-4892-B250-500895E76343}"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2167B5-F097-46DC-8F5F-9A175A8EE4F9}" type="datetimeFigureOut">
              <a:rPr lang="en-US" smtClean="0"/>
              <a:pPr/>
              <a:t>7/26/2018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B53684-4023-4892-B250-500895E76343}"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2167B5-F097-46DC-8F5F-9A175A8EE4F9}" type="datetimeFigureOut">
              <a:rPr lang="en-US" smtClean="0"/>
              <a:pPr/>
              <a:t>7/26/2018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B53684-4023-4892-B250-500895E7634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png"/><Relationship Id="rId4" Type="http://schemas.openxmlformats.org/officeDocument/2006/relationships/oleObject" Target="../embeddings/Microsoft_Excel_Chart1.xls"/></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intel.com/intel/museum/25anniv/hof/8008.htm"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www.intel.com/intel/museum/25anniv/hof/8088.htm"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www.intel.com/intel/museum/25anniv/hof/286.htm" TargetMode="Externa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www.intel.com/intel/museum/25anniv/hof/386.htm"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www.intel.com/intel/museum/25anniv/hof/486.htm" TargetMode="Externa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www.intel.com/intel/museum/25anniv/hof/pent.htm"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www.intel.com/intel/museum/25anniv/hof/pentpro.htm" TargetMode="Externa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www.intel.com/intel/museum/25anniv/hof/pent2.htm" TargetMode="Externa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18" Type="http://schemas.openxmlformats.org/officeDocument/2006/relationships/image" Target="../media/image34.jpeg"/><Relationship Id="rId3" Type="http://schemas.openxmlformats.org/officeDocument/2006/relationships/image" Target="../media/image19.png"/><Relationship Id="rId7" Type="http://schemas.openxmlformats.org/officeDocument/2006/relationships/image" Target="../media/image23.jpeg"/><Relationship Id="rId12" Type="http://schemas.openxmlformats.org/officeDocument/2006/relationships/image" Target="../media/image28.jpeg"/><Relationship Id="rId17" Type="http://schemas.openxmlformats.org/officeDocument/2006/relationships/image" Target="../media/image33.jpeg"/><Relationship Id="rId2" Type="http://schemas.openxmlformats.org/officeDocument/2006/relationships/notesSlide" Target="../notesSlides/notesSlide9.xml"/><Relationship Id="rId16" Type="http://schemas.openxmlformats.org/officeDocument/2006/relationships/image" Target="../media/image32.jpeg"/><Relationship Id="rId1" Type="http://schemas.openxmlformats.org/officeDocument/2006/relationships/slideLayout" Target="../slideLayouts/slideLayout6.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wmf"/><Relationship Id="rId15" Type="http://schemas.openxmlformats.org/officeDocument/2006/relationships/image" Target="../media/image31.jpeg"/><Relationship Id="rId10" Type="http://schemas.openxmlformats.org/officeDocument/2006/relationships/image" Target="../media/image26.jpe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image" Target="../media/image30.jpe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tags" Target="../tags/tag3.xml"/><Relationship Id="rId7" Type="http://schemas.openxmlformats.org/officeDocument/2006/relationships/oleObject" Target="../embeddings/oleObject1.bin"/><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notesSlide" Target="../notesSlides/notesSlide12.xml"/><Relationship Id="rId5" Type="http://schemas.openxmlformats.org/officeDocument/2006/relationships/slideLayout" Target="../slideLayouts/slideLayout13.xml"/><Relationship Id="rId4" Type="http://schemas.openxmlformats.org/officeDocument/2006/relationships/tags" Target="../tags/tag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Front-side_bus" TargetMode="Externa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hyperlink" Target="https://en.wikipedia.org/wiki/I/O_Controller_Hub"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0"/>
            <a:ext cx="7772400" cy="1470025"/>
          </a:xfrm>
        </p:spPr>
        <p:txBody>
          <a:bodyPr>
            <a:normAutofit/>
          </a:bodyPr>
          <a:lstStyle/>
          <a:p>
            <a:r>
              <a:rPr lang="en-US" b="1" dirty="0" smtClean="0">
                <a:solidFill>
                  <a:schemeClr val="accent6">
                    <a:lumMod val="50000"/>
                  </a:schemeClr>
                </a:solidFill>
              </a:rPr>
              <a:t>CS321: </a:t>
            </a:r>
            <a:r>
              <a:rPr lang="en-US" b="1" dirty="0"/>
              <a:t>Computer Architecture</a:t>
            </a:r>
            <a:endParaRPr lang="en-US" b="1" dirty="0">
              <a:solidFill>
                <a:schemeClr val="accent6">
                  <a:lumMod val="50000"/>
                </a:schemeClr>
              </a:solidFill>
            </a:endParaRPr>
          </a:p>
        </p:txBody>
      </p:sp>
      <p:sp>
        <p:nvSpPr>
          <p:cNvPr id="3" name="Subtitle 2"/>
          <p:cNvSpPr>
            <a:spLocks noGrp="1"/>
          </p:cNvSpPr>
          <p:nvPr>
            <p:ph type="subTitle" idx="1"/>
          </p:nvPr>
        </p:nvSpPr>
        <p:spPr>
          <a:xfrm>
            <a:off x="1447800" y="2895600"/>
            <a:ext cx="6400800" cy="3200400"/>
          </a:xfrm>
        </p:spPr>
        <p:txBody>
          <a:bodyPr>
            <a:normAutofit/>
          </a:bodyPr>
          <a:lstStyle/>
          <a:p>
            <a:endParaRPr lang="en-US" dirty="0" smtClean="0"/>
          </a:p>
          <a:p>
            <a:r>
              <a:rPr lang="en-US" b="1" dirty="0" smtClean="0"/>
              <a:t>Course </a:t>
            </a:r>
            <a:r>
              <a:rPr lang="en-US" b="1" dirty="0" smtClean="0"/>
              <a:t>web:</a:t>
            </a:r>
          </a:p>
          <a:p>
            <a:r>
              <a:rPr lang="en-US" b="1" dirty="0" smtClean="0"/>
              <a:t>http://172.16.1.6/~jimson/</a:t>
            </a:r>
          </a:p>
          <a:p>
            <a:endParaRPr lang="en-US" b="1" dirty="0" smtClean="0"/>
          </a:p>
          <a:p>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normAutofit fontScale="90000"/>
          </a:bodyPr>
          <a:lstStyle/>
          <a:p>
            <a:r>
              <a:rPr lang="en-US" smtClean="0">
                <a:ea typeface="ＭＳ Ｐゴシック" pitchFamily="34" charset="-128"/>
              </a:rPr>
              <a:t>Unexpected Slowdowns in Multi-Core</a:t>
            </a:r>
          </a:p>
        </p:txBody>
      </p:sp>
      <p:graphicFrame>
        <p:nvGraphicFramePr>
          <p:cNvPr id="25602" name="Content Placeholder 4"/>
          <p:cNvGraphicFramePr>
            <a:graphicFrameLocks noGrp="1"/>
          </p:cNvGraphicFramePr>
          <p:nvPr>
            <p:ph idx="1"/>
          </p:nvPr>
        </p:nvGraphicFramePr>
        <p:xfrm>
          <a:off x="228600" y="896938"/>
          <a:ext cx="8610600" cy="4876800"/>
        </p:xfrm>
        <a:graphic>
          <a:graphicData uri="http://schemas.openxmlformats.org/presentationml/2006/ole">
            <mc:AlternateContent xmlns:mc="http://schemas.openxmlformats.org/markup-compatibility/2006">
              <mc:Choice xmlns:v="urn:schemas-microsoft-com:vml" Requires="v">
                <p:oleObj spid="_x0000_s2064" name="Chart" r:id="rId4" imgW="8608298" imgH="4877223" progId="Excel.Chart.8">
                  <p:embed/>
                </p:oleObj>
              </mc:Choice>
              <mc:Fallback>
                <p:oleObj name="Chart" r:id="rId4" imgW="8608298" imgH="4877223" progId="Excel.Chart.8">
                  <p:embed/>
                  <p:pic>
                    <p:nvPicPr>
                      <p:cNvPr id="0" name=""/>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896938"/>
                        <a:ext cx="8610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194A58C-2901-4773-8AC0-D805F989D211}" type="slidenum">
              <a:rPr lang="en-US" sz="1600">
                <a:solidFill>
                  <a:srgbClr val="000000"/>
                </a:solidFill>
                <a:latin typeface="Garamond" pitchFamily="18" charset="0"/>
              </a:rPr>
              <a:pPr eaLnBrk="1" hangingPunct="1"/>
              <a:t>10</a:t>
            </a:fld>
            <a:endParaRPr lang="en-US" sz="1600">
              <a:solidFill>
                <a:srgbClr val="000000"/>
              </a:solidFill>
              <a:latin typeface="Garamond" pitchFamily="18" charset="0"/>
            </a:endParaRPr>
          </a:p>
        </p:txBody>
      </p:sp>
      <p:cxnSp>
        <p:nvCxnSpPr>
          <p:cNvPr id="10" name="Straight Arrow Connector 9"/>
          <p:cNvCxnSpPr>
            <a:cxnSpLocks noChangeShapeType="1"/>
          </p:cNvCxnSpPr>
          <p:nvPr/>
        </p:nvCxnSpPr>
        <p:spPr bwMode="auto">
          <a:xfrm rot="5400000">
            <a:off x="2773363" y="3049587"/>
            <a:ext cx="965200" cy="231775"/>
          </a:xfrm>
          <a:prstGeom prst="straightConnector1">
            <a:avLst/>
          </a:prstGeom>
          <a:noFill/>
          <a:ln w="317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12" name="Text Box 11"/>
          <p:cNvSpPr txBox="1">
            <a:spLocks noChangeArrowheads="1"/>
          </p:cNvSpPr>
          <p:nvPr/>
        </p:nvSpPr>
        <p:spPr bwMode="auto">
          <a:xfrm>
            <a:off x="1817688" y="2382838"/>
            <a:ext cx="3376612"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2000" b="1">
                <a:solidFill>
                  <a:srgbClr val="FF0000"/>
                </a:solidFill>
                <a:cs typeface="Arial" pitchFamily="34" charset="0"/>
              </a:rPr>
              <a:t>Memory Performance Hog</a:t>
            </a:r>
          </a:p>
        </p:txBody>
      </p:sp>
      <p:cxnSp>
        <p:nvCxnSpPr>
          <p:cNvPr id="11" name="Straight Arrow Connector 10"/>
          <p:cNvCxnSpPr>
            <a:cxnSpLocks noChangeShapeType="1"/>
          </p:cNvCxnSpPr>
          <p:nvPr/>
        </p:nvCxnSpPr>
        <p:spPr bwMode="auto">
          <a:xfrm rot="5400000">
            <a:off x="3463926" y="3432175"/>
            <a:ext cx="965200" cy="231775"/>
          </a:xfrm>
          <a:prstGeom prst="straightConnector1">
            <a:avLst/>
          </a:prstGeom>
          <a:noFill/>
          <a:ln w="317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13" name="Text Box 11"/>
          <p:cNvSpPr txBox="1">
            <a:spLocks noChangeArrowheads="1"/>
          </p:cNvSpPr>
          <p:nvPr/>
        </p:nvSpPr>
        <p:spPr bwMode="auto">
          <a:xfrm>
            <a:off x="3371850" y="2674938"/>
            <a:ext cx="1649413"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2000" b="1">
                <a:solidFill>
                  <a:srgbClr val="FF0000"/>
                </a:solidFill>
                <a:cs typeface="Arial" pitchFamily="34" charset="0"/>
              </a:rPr>
              <a:t>Low priority</a:t>
            </a:r>
          </a:p>
        </p:txBody>
      </p:sp>
      <p:sp>
        <p:nvSpPr>
          <p:cNvPr id="15" name="Text Box 11"/>
          <p:cNvSpPr txBox="1">
            <a:spLocks noChangeArrowheads="1"/>
          </p:cNvSpPr>
          <p:nvPr/>
        </p:nvSpPr>
        <p:spPr bwMode="auto">
          <a:xfrm>
            <a:off x="7035800" y="685800"/>
            <a:ext cx="1804988"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2000" b="1">
                <a:solidFill>
                  <a:srgbClr val="FF0000"/>
                </a:solidFill>
                <a:cs typeface="Arial" pitchFamily="34" charset="0"/>
              </a:rPr>
              <a:t>High priority</a:t>
            </a:r>
          </a:p>
        </p:txBody>
      </p:sp>
      <p:cxnSp>
        <p:nvCxnSpPr>
          <p:cNvPr id="20" name="Straight Arrow Connector 19"/>
          <p:cNvCxnSpPr>
            <a:cxnSpLocks noChangeShapeType="1"/>
          </p:cNvCxnSpPr>
          <p:nvPr/>
        </p:nvCxnSpPr>
        <p:spPr bwMode="auto">
          <a:xfrm rot="5400000">
            <a:off x="7188201" y="1438275"/>
            <a:ext cx="963612" cy="230187"/>
          </a:xfrm>
          <a:prstGeom prst="straightConnector1">
            <a:avLst/>
          </a:prstGeom>
          <a:noFill/>
          <a:ln w="317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25610" name="TextBox 13"/>
          <p:cNvSpPr txBox="1">
            <a:spLocks noChangeArrowheads="1"/>
          </p:cNvSpPr>
          <p:nvPr/>
        </p:nvSpPr>
        <p:spPr bwMode="auto">
          <a:xfrm>
            <a:off x="2754313" y="5586413"/>
            <a:ext cx="839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400">
                <a:solidFill>
                  <a:srgbClr val="000000"/>
                </a:solidFill>
                <a:cs typeface="Arial" pitchFamily="34" charset="0"/>
              </a:rPr>
              <a:t>(Core 0)</a:t>
            </a:r>
          </a:p>
        </p:txBody>
      </p:sp>
      <p:sp>
        <p:nvSpPr>
          <p:cNvPr id="25611" name="TextBox 15"/>
          <p:cNvSpPr txBox="1">
            <a:spLocks noChangeArrowheads="1"/>
          </p:cNvSpPr>
          <p:nvPr/>
        </p:nvSpPr>
        <p:spPr bwMode="auto">
          <a:xfrm>
            <a:off x="6469063" y="5584825"/>
            <a:ext cx="8397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400">
                <a:solidFill>
                  <a:srgbClr val="000000"/>
                </a:solidFill>
                <a:cs typeface="Arial" pitchFamily="34" charset="0"/>
              </a:rPr>
              <a:t>(Core 1)</a:t>
            </a:r>
          </a:p>
        </p:txBody>
      </p:sp>
      <p:sp>
        <p:nvSpPr>
          <p:cNvPr id="25612" name="Line 14"/>
          <p:cNvSpPr>
            <a:spLocks noChangeShapeType="1"/>
          </p:cNvSpPr>
          <p:nvPr/>
        </p:nvSpPr>
        <p:spPr bwMode="auto">
          <a:xfrm>
            <a:off x="1214438" y="4124325"/>
            <a:ext cx="74977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3" name="TextBox 13"/>
          <p:cNvSpPr txBox="1">
            <a:spLocks noChangeArrowheads="1"/>
          </p:cNvSpPr>
          <p:nvPr/>
        </p:nvSpPr>
        <p:spPr bwMode="auto">
          <a:xfrm>
            <a:off x="381000" y="5830888"/>
            <a:ext cx="83581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err="1">
                <a:solidFill>
                  <a:srgbClr val="000000"/>
                </a:solidFill>
                <a:latin typeface="Tahoma" pitchFamily="34" charset="0"/>
              </a:rPr>
              <a:t>Moscibroda</a:t>
            </a:r>
            <a:r>
              <a:rPr lang="en-US" sz="1800" dirty="0">
                <a:solidFill>
                  <a:srgbClr val="000000"/>
                </a:solidFill>
                <a:latin typeface="Tahoma" pitchFamily="34" charset="0"/>
              </a:rPr>
              <a:t> and </a:t>
            </a:r>
            <a:r>
              <a:rPr lang="en-US" sz="1800" dirty="0" err="1">
                <a:solidFill>
                  <a:srgbClr val="000000"/>
                </a:solidFill>
                <a:latin typeface="Tahoma" pitchFamily="34" charset="0"/>
              </a:rPr>
              <a:t>Mutlu</a:t>
            </a:r>
            <a:r>
              <a:rPr lang="en-US" sz="1800" dirty="0">
                <a:solidFill>
                  <a:srgbClr val="000000"/>
                </a:solidFill>
                <a:latin typeface="Tahoma" pitchFamily="34" charset="0"/>
              </a:rPr>
              <a:t>, </a:t>
            </a:r>
            <a:r>
              <a:rPr lang="ja-JP" altLang="en-US" sz="1800" dirty="0">
                <a:solidFill>
                  <a:srgbClr val="000000"/>
                </a:solidFill>
                <a:latin typeface="Tahoma" pitchFamily="34" charset="0"/>
              </a:rPr>
              <a:t>“</a:t>
            </a:r>
            <a:r>
              <a:rPr lang="en-US" altLang="ja-JP" sz="1800" dirty="0">
                <a:solidFill>
                  <a:srgbClr val="0000FF"/>
                </a:solidFill>
                <a:latin typeface="Tahoma" pitchFamily="34" charset="0"/>
              </a:rPr>
              <a:t>Memory performance attacks: Denial of memory service </a:t>
            </a:r>
          </a:p>
          <a:p>
            <a:pPr eaLnBrk="1" hangingPunct="1"/>
            <a:r>
              <a:rPr lang="en-US" sz="1800" dirty="0">
                <a:solidFill>
                  <a:srgbClr val="0000FF"/>
                </a:solidFill>
                <a:latin typeface="Tahoma" pitchFamily="34" charset="0"/>
              </a:rPr>
              <a:t>in multi-core systems</a:t>
            </a:r>
            <a:r>
              <a:rPr lang="en-US" sz="1800" dirty="0">
                <a:solidFill>
                  <a:srgbClr val="000000"/>
                </a:solidFill>
                <a:latin typeface="Tahoma" pitchFamily="34" charset="0"/>
              </a:rPr>
              <a:t>,</a:t>
            </a:r>
            <a:r>
              <a:rPr lang="ja-JP" altLang="en-US" sz="1800" dirty="0">
                <a:solidFill>
                  <a:srgbClr val="000000"/>
                </a:solidFill>
                <a:latin typeface="Tahoma" pitchFamily="34" charset="0"/>
              </a:rPr>
              <a:t>”</a:t>
            </a:r>
            <a:r>
              <a:rPr lang="en-US" altLang="ja-JP" sz="1800" dirty="0">
                <a:solidFill>
                  <a:srgbClr val="000000"/>
                </a:solidFill>
                <a:latin typeface="Tahoma" pitchFamily="34" charset="0"/>
              </a:rPr>
              <a:t> USENIX Security 2007.</a:t>
            </a:r>
            <a:endParaRPr lang="en-US" sz="1800" dirty="0">
              <a:cs typeface="Arial" pitchFamily="34" charset="0"/>
            </a:endParaRPr>
          </a:p>
        </p:txBody>
      </p:sp>
    </p:spTree>
    <p:extLst>
      <p:ext uri="{BB962C8B-B14F-4D97-AF65-F5344CB8AC3E}">
        <p14:creationId xmlns:p14="http://schemas.microsoft.com/office/powerpoint/2010/main" val="1888524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5" grpId="0" animBg="1"/>
      <p:bldP spid="1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457200" y="274638"/>
            <a:ext cx="8229600" cy="868362"/>
          </a:xfrm>
        </p:spPr>
        <p:txBody>
          <a:bodyPr/>
          <a:lstStyle/>
          <a:p>
            <a:r>
              <a:rPr lang="en-US" dirty="0" smtClean="0">
                <a:solidFill>
                  <a:srgbClr val="C00000"/>
                </a:solidFill>
                <a:ea typeface="ＭＳ Ｐゴシック" pitchFamily="34" charset="-128"/>
              </a:rPr>
              <a:t>A Question or Two</a:t>
            </a:r>
          </a:p>
        </p:txBody>
      </p:sp>
      <p:sp>
        <p:nvSpPr>
          <p:cNvPr id="3" name="Content Placeholder 2"/>
          <p:cNvSpPr>
            <a:spLocks noGrp="1"/>
          </p:cNvSpPr>
          <p:nvPr>
            <p:ph idx="1"/>
          </p:nvPr>
        </p:nvSpPr>
        <p:spPr>
          <a:xfrm>
            <a:off x="228600" y="996950"/>
            <a:ext cx="8610600" cy="5194300"/>
          </a:xfrm>
        </p:spPr>
        <p:txBody>
          <a:bodyPr/>
          <a:lstStyle/>
          <a:p>
            <a:r>
              <a:rPr lang="en-US" dirty="0" smtClean="0">
                <a:ea typeface="ＭＳ Ｐゴシック" pitchFamily="34" charset="-128"/>
              </a:rPr>
              <a:t>Can you figure out why there is a disparity in slowdowns if you do not know how the processor executes the programs?</a:t>
            </a:r>
          </a:p>
          <a:p>
            <a:endParaRPr lang="en-US" dirty="0" smtClean="0">
              <a:ea typeface="ＭＳ Ｐゴシック" pitchFamily="34" charset="-128"/>
            </a:endParaRPr>
          </a:p>
          <a:p>
            <a:r>
              <a:rPr lang="en-US" dirty="0" smtClean="0">
                <a:ea typeface="ＭＳ Ｐゴシック" pitchFamily="34" charset="-128"/>
              </a:rPr>
              <a:t>Can you fix the problem without knowing what is happening </a:t>
            </a:r>
            <a:r>
              <a:rPr lang="en-US" altLang="en-US" dirty="0" smtClean="0">
                <a:ea typeface="ＭＳ Ｐゴシック" pitchFamily="34" charset="-128"/>
              </a:rPr>
              <a:t>“</a:t>
            </a:r>
            <a:r>
              <a:rPr lang="en-US" dirty="0" smtClean="0">
                <a:ea typeface="ＭＳ Ｐゴシック" pitchFamily="34" charset="-128"/>
              </a:rPr>
              <a:t>underneath</a:t>
            </a:r>
            <a:r>
              <a:rPr lang="en-US" altLang="en-US" dirty="0" smtClean="0">
                <a:ea typeface="ＭＳ Ｐゴシック" pitchFamily="34" charset="-128"/>
              </a:rPr>
              <a:t>”</a:t>
            </a:r>
            <a:r>
              <a:rPr lang="en-US" dirty="0" smtClean="0">
                <a:ea typeface="ＭＳ Ｐゴシック" pitchFamily="34" charset="-128"/>
              </a:rPr>
              <a:t>?</a:t>
            </a:r>
          </a:p>
        </p:txBody>
      </p:sp>
      <p:sp>
        <p:nvSpPr>
          <p:cNvPr id="2765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2DBD245-61BB-4017-BD19-8D2E58F4CDBA}" type="slidenum">
              <a:rPr lang="en-US" sz="1600">
                <a:solidFill>
                  <a:srgbClr val="000000"/>
                </a:solidFill>
                <a:latin typeface="Garamond" pitchFamily="18" charset="0"/>
              </a:rPr>
              <a:pPr eaLnBrk="1" hangingPunct="1"/>
              <a:t>11</a:t>
            </a:fld>
            <a:endParaRPr lang="en-US" sz="1600">
              <a:solidFill>
                <a:srgbClr val="000000"/>
              </a:solidFill>
              <a:latin typeface="Garamond" pitchFamily="18" charset="0"/>
            </a:endParaRPr>
          </a:p>
        </p:txBody>
      </p:sp>
    </p:spTree>
    <p:extLst>
      <p:ext uri="{BB962C8B-B14F-4D97-AF65-F5344CB8AC3E}">
        <p14:creationId xmlns:p14="http://schemas.microsoft.com/office/powerpoint/2010/main" val="6599252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ounded Rectangle 97"/>
          <p:cNvSpPr>
            <a:spLocks noChangeArrowheads="1"/>
          </p:cNvSpPr>
          <p:nvPr/>
        </p:nvSpPr>
        <p:spPr bwMode="auto">
          <a:xfrm>
            <a:off x="2160588" y="3714750"/>
            <a:ext cx="4530725" cy="2457450"/>
          </a:xfrm>
          <a:prstGeom prst="roundRect">
            <a:avLst>
              <a:gd name="adj" fmla="val 16667"/>
            </a:avLst>
          </a:prstGeom>
          <a:solidFill>
            <a:srgbClr val="9999FF">
              <a:alpha val="25098"/>
            </a:srgbClr>
          </a:solidFill>
          <a:ln w="9525">
            <a:solidFill>
              <a:schemeClr val="tx1"/>
            </a:solidFill>
            <a:round/>
            <a:headEnd/>
            <a:tailEnd/>
          </a:ln>
        </p:spPr>
        <p:txBody>
          <a:bodyPr wrap="none" anchor="ctr"/>
          <a:lstStyle/>
          <a:p>
            <a:pPr marL="381000" indent="-381000" algn="ctr">
              <a:spcBef>
                <a:spcPct val="20000"/>
              </a:spcBef>
              <a:buFontTx/>
              <a:buChar char="•"/>
            </a:pPr>
            <a:endParaRPr lang="en-US" sz="2000">
              <a:solidFill>
                <a:srgbClr val="000000"/>
              </a:solidFill>
            </a:endParaRPr>
          </a:p>
        </p:txBody>
      </p:sp>
      <p:sp>
        <p:nvSpPr>
          <p:cNvPr id="28674"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DACF4B0D-3086-4FEF-8875-527E3E655DE0}" type="slidenum">
              <a:rPr lang="en-US" sz="1600">
                <a:solidFill>
                  <a:srgbClr val="000000"/>
                </a:solidFill>
                <a:latin typeface="Garamond" pitchFamily="18" charset="0"/>
              </a:rPr>
              <a:pPr eaLnBrk="1" hangingPunct="1"/>
              <a:t>12</a:t>
            </a:fld>
            <a:endParaRPr lang="en-US" sz="1600">
              <a:solidFill>
                <a:srgbClr val="000000"/>
              </a:solidFill>
              <a:latin typeface="Garamond" pitchFamily="18" charset="0"/>
            </a:endParaRPr>
          </a:p>
        </p:txBody>
      </p:sp>
      <p:sp>
        <p:nvSpPr>
          <p:cNvPr id="28675" name="Rectangle 2"/>
          <p:cNvSpPr>
            <a:spLocks noGrp="1" noChangeArrowheads="1"/>
          </p:cNvSpPr>
          <p:nvPr>
            <p:ph type="title"/>
          </p:nvPr>
        </p:nvSpPr>
        <p:spPr/>
        <p:txBody>
          <a:bodyPr/>
          <a:lstStyle/>
          <a:p>
            <a:r>
              <a:rPr lang="en-US" smtClean="0">
                <a:ea typeface="ＭＳ Ｐゴシック" pitchFamily="34" charset="-128"/>
              </a:rPr>
              <a:t>Why the Disparity in Slowdowns?</a:t>
            </a:r>
          </a:p>
        </p:txBody>
      </p:sp>
      <p:sp>
        <p:nvSpPr>
          <p:cNvPr id="432133" name="Rectangle 5"/>
          <p:cNvSpPr>
            <a:spLocks noChangeArrowheads="1"/>
          </p:cNvSpPr>
          <p:nvPr/>
        </p:nvSpPr>
        <p:spPr bwMode="auto">
          <a:xfrm>
            <a:off x="2786063" y="1257300"/>
            <a:ext cx="1555750" cy="8080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432134" name="Text Box 6"/>
          <p:cNvSpPr txBox="1">
            <a:spLocks noChangeArrowheads="1"/>
          </p:cNvSpPr>
          <p:nvPr/>
        </p:nvSpPr>
        <p:spPr bwMode="auto">
          <a:xfrm>
            <a:off x="3117850" y="1485900"/>
            <a:ext cx="939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600">
                <a:solidFill>
                  <a:srgbClr val="000000"/>
                </a:solidFill>
                <a:cs typeface="Arial" pitchFamily="34" charset="0"/>
              </a:rPr>
              <a:t>CORE 1</a:t>
            </a:r>
          </a:p>
        </p:txBody>
      </p:sp>
      <p:sp>
        <p:nvSpPr>
          <p:cNvPr id="28678" name="Text Box 8"/>
          <p:cNvSpPr txBox="1">
            <a:spLocks noChangeArrowheads="1"/>
          </p:cNvSpPr>
          <p:nvPr/>
        </p:nvSpPr>
        <p:spPr bwMode="auto">
          <a:xfrm>
            <a:off x="4702175" y="1485900"/>
            <a:ext cx="939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600">
                <a:solidFill>
                  <a:srgbClr val="000000"/>
                </a:solidFill>
                <a:cs typeface="Arial" pitchFamily="34" charset="0"/>
              </a:rPr>
              <a:t>CORE 2</a:t>
            </a:r>
          </a:p>
        </p:txBody>
      </p:sp>
      <p:sp>
        <p:nvSpPr>
          <p:cNvPr id="28679" name="Text Box 14"/>
          <p:cNvSpPr txBox="1">
            <a:spLocks noChangeArrowheads="1"/>
          </p:cNvSpPr>
          <p:nvPr/>
        </p:nvSpPr>
        <p:spPr bwMode="auto">
          <a:xfrm>
            <a:off x="3143250" y="2425700"/>
            <a:ext cx="89217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0000"/>
                </a:solidFill>
                <a:cs typeface="Arial" pitchFamily="34" charset="0"/>
              </a:rPr>
              <a:t>    </a:t>
            </a:r>
            <a:r>
              <a:rPr lang="en-US" sz="1600">
                <a:solidFill>
                  <a:srgbClr val="000000"/>
                </a:solidFill>
                <a:cs typeface="Arial" pitchFamily="34" charset="0"/>
              </a:rPr>
              <a:t>L2 </a:t>
            </a:r>
          </a:p>
          <a:p>
            <a:pPr eaLnBrk="1" hangingPunct="1"/>
            <a:r>
              <a:rPr lang="en-US" sz="1600">
                <a:solidFill>
                  <a:srgbClr val="000000"/>
                </a:solidFill>
                <a:cs typeface="Arial" pitchFamily="34" charset="0"/>
              </a:rPr>
              <a:t>CACHE</a:t>
            </a:r>
          </a:p>
        </p:txBody>
      </p:sp>
      <p:sp>
        <p:nvSpPr>
          <p:cNvPr id="28680" name="Text Box 16"/>
          <p:cNvSpPr txBox="1">
            <a:spLocks noChangeArrowheads="1"/>
          </p:cNvSpPr>
          <p:nvPr/>
        </p:nvSpPr>
        <p:spPr bwMode="auto">
          <a:xfrm>
            <a:off x="4714875" y="2427288"/>
            <a:ext cx="892175"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0000"/>
                </a:solidFill>
                <a:cs typeface="Arial" pitchFamily="34" charset="0"/>
              </a:rPr>
              <a:t>    </a:t>
            </a:r>
            <a:r>
              <a:rPr lang="en-US" sz="1600">
                <a:solidFill>
                  <a:srgbClr val="000000"/>
                </a:solidFill>
                <a:cs typeface="Arial" pitchFamily="34" charset="0"/>
              </a:rPr>
              <a:t>L2 </a:t>
            </a:r>
          </a:p>
          <a:p>
            <a:pPr eaLnBrk="1" hangingPunct="1"/>
            <a:r>
              <a:rPr lang="en-US" sz="1600">
                <a:solidFill>
                  <a:srgbClr val="000000"/>
                </a:solidFill>
                <a:cs typeface="Arial" pitchFamily="34" charset="0"/>
              </a:rPr>
              <a:t>CACHE</a:t>
            </a:r>
          </a:p>
        </p:txBody>
      </p:sp>
      <p:sp>
        <p:nvSpPr>
          <p:cNvPr id="28681" name="Line 20"/>
          <p:cNvSpPr>
            <a:spLocks noChangeShapeType="1"/>
          </p:cNvSpPr>
          <p:nvPr/>
        </p:nvSpPr>
        <p:spPr bwMode="auto">
          <a:xfrm>
            <a:off x="3573463" y="2055813"/>
            <a:ext cx="0" cy="2873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2" name="Line 21"/>
          <p:cNvSpPr>
            <a:spLocks noChangeShapeType="1"/>
          </p:cNvSpPr>
          <p:nvPr/>
        </p:nvSpPr>
        <p:spPr bwMode="auto">
          <a:xfrm>
            <a:off x="5146675" y="2055813"/>
            <a:ext cx="0" cy="2873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3" name="Rectangle 23"/>
          <p:cNvSpPr>
            <a:spLocks noChangeArrowheads="1"/>
          </p:cNvSpPr>
          <p:nvPr/>
        </p:nvSpPr>
        <p:spPr bwMode="auto">
          <a:xfrm>
            <a:off x="2786063" y="3829050"/>
            <a:ext cx="3168650" cy="635000"/>
          </a:xfrm>
          <a:prstGeom prst="rect">
            <a:avLst/>
          </a:prstGeom>
          <a:solidFill>
            <a:schemeClr val="bg1"/>
          </a:solidFill>
          <a:ln w="9525">
            <a:solidFill>
              <a:schemeClr val="tx1"/>
            </a:solidFill>
            <a:miter lim="800000"/>
            <a:headEnd/>
            <a:tailEnd/>
          </a:ln>
        </p:spPr>
        <p:txBody>
          <a:bodyPr wrap="none" anchor="ctr"/>
          <a:lstStyle/>
          <a:p>
            <a:endParaRPr lang="en-US">
              <a:solidFill>
                <a:srgbClr val="000000"/>
              </a:solidFill>
            </a:endParaRPr>
          </a:p>
        </p:txBody>
      </p:sp>
      <p:sp>
        <p:nvSpPr>
          <p:cNvPr id="28684" name="Text Box 24"/>
          <p:cNvSpPr txBox="1">
            <a:spLocks noChangeArrowheads="1"/>
          </p:cNvSpPr>
          <p:nvPr/>
        </p:nvSpPr>
        <p:spPr bwMode="auto">
          <a:xfrm>
            <a:off x="2759075" y="4002088"/>
            <a:ext cx="3195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600">
                <a:solidFill>
                  <a:srgbClr val="000000"/>
                </a:solidFill>
                <a:cs typeface="Arial" pitchFamily="34" charset="0"/>
              </a:rPr>
              <a:t>DRAM MEMORY CONTROLLER</a:t>
            </a:r>
          </a:p>
        </p:txBody>
      </p:sp>
      <p:sp>
        <p:nvSpPr>
          <p:cNvPr id="62" name="Rectangle 61"/>
          <p:cNvSpPr>
            <a:spLocks noChangeArrowheads="1"/>
          </p:cNvSpPr>
          <p:nvPr/>
        </p:nvSpPr>
        <p:spPr bwMode="auto">
          <a:xfrm>
            <a:off x="2614613" y="5200650"/>
            <a:ext cx="800100" cy="876300"/>
          </a:xfrm>
          <a:prstGeom prst="rect">
            <a:avLst/>
          </a:prstGeom>
          <a:solidFill>
            <a:schemeClr val="bg1"/>
          </a:solidFill>
          <a:ln w="9525">
            <a:solidFill>
              <a:schemeClr val="tx1"/>
            </a:solidFill>
            <a:round/>
            <a:headEnd/>
            <a:tailEnd/>
          </a:ln>
        </p:spPr>
        <p:txBody>
          <a:bodyPr wrap="none" anchor="ctr"/>
          <a:lstStyle/>
          <a:p>
            <a:pPr marL="381000" indent="-381000" algn="ctr">
              <a:spcBef>
                <a:spcPct val="20000"/>
              </a:spcBef>
            </a:pPr>
            <a:r>
              <a:rPr lang="en-US">
                <a:solidFill>
                  <a:srgbClr val="000000"/>
                </a:solidFill>
              </a:rPr>
              <a:t>DRAM </a:t>
            </a:r>
          </a:p>
          <a:p>
            <a:pPr marL="381000" indent="-381000" algn="ctr">
              <a:spcBef>
                <a:spcPct val="20000"/>
              </a:spcBef>
            </a:pPr>
            <a:r>
              <a:rPr lang="en-US">
                <a:solidFill>
                  <a:srgbClr val="000000"/>
                </a:solidFill>
              </a:rPr>
              <a:t>Bank 0</a:t>
            </a:r>
          </a:p>
        </p:txBody>
      </p:sp>
      <p:sp>
        <p:nvSpPr>
          <p:cNvPr id="63" name="Rectangle 62"/>
          <p:cNvSpPr>
            <a:spLocks noChangeArrowheads="1"/>
          </p:cNvSpPr>
          <p:nvPr/>
        </p:nvSpPr>
        <p:spPr bwMode="auto">
          <a:xfrm>
            <a:off x="3529013" y="5200650"/>
            <a:ext cx="762000" cy="876300"/>
          </a:xfrm>
          <a:prstGeom prst="rect">
            <a:avLst/>
          </a:prstGeom>
          <a:solidFill>
            <a:schemeClr val="bg1"/>
          </a:solidFill>
          <a:ln w="9525">
            <a:solidFill>
              <a:schemeClr val="tx1"/>
            </a:solidFill>
            <a:round/>
            <a:headEnd/>
            <a:tailEnd/>
          </a:ln>
        </p:spPr>
        <p:txBody>
          <a:bodyPr wrap="none" anchor="ctr"/>
          <a:lstStyle/>
          <a:p>
            <a:pPr marL="381000" indent="-381000" algn="ctr">
              <a:spcBef>
                <a:spcPct val="20000"/>
              </a:spcBef>
            </a:pPr>
            <a:r>
              <a:rPr lang="en-US">
                <a:solidFill>
                  <a:srgbClr val="000000"/>
                </a:solidFill>
              </a:rPr>
              <a:t>DRAM </a:t>
            </a:r>
          </a:p>
          <a:p>
            <a:pPr marL="381000" indent="-381000" algn="ctr">
              <a:spcBef>
                <a:spcPct val="20000"/>
              </a:spcBef>
            </a:pPr>
            <a:r>
              <a:rPr lang="en-US">
                <a:solidFill>
                  <a:srgbClr val="000000"/>
                </a:solidFill>
              </a:rPr>
              <a:t>Bank 1</a:t>
            </a:r>
          </a:p>
        </p:txBody>
      </p:sp>
      <p:sp>
        <p:nvSpPr>
          <p:cNvPr id="64" name="Rectangle 63"/>
          <p:cNvSpPr>
            <a:spLocks noChangeArrowheads="1"/>
          </p:cNvSpPr>
          <p:nvPr/>
        </p:nvSpPr>
        <p:spPr bwMode="auto">
          <a:xfrm>
            <a:off x="4405313" y="5200650"/>
            <a:ext cx="800100" cy="876300"/>
          </a:xfrm>
          <a:prstGeom prst="rect">
            <a:avLst/>
          </a:prstGeom>
          <a:solidFill>
            <a:schemeClr val="bg1"/>
          </a:solidFill>
          <a:ln w="9525">
            <a:solidFill>
              <a:schemeClr val="tx1"/>
            </a:solidFill>
            <a:round/>
            <a:headEnd/>
            <a:tailEnd/>
          </a:ln>
        </p:spPr>
        <p:txBody>
          <a:bodyPr wrap="none" anchor="ctr"/>
          <a:lstStyle/>
          <a:p>
            <a:pPr marL="381000" indent="-381000" algn="ctr">
              <a:spcBef>
                <a:spcPct val="20000"/>
              </a:spcBef>
            </a:pPr>
            <a:r>
              <a:rPr lang="en-US">
                <a:solidFill>
                  <a:srgbClr val="000000"/>
                </a:solidFill>
              </a:rPr>
              <a:t>DRAM </a:t>
            </a:r>
          </a:p>
          <a:p>
            <a:pPr marL="381000" indent="-381000" algn="ctr">
              <a:spcBef>
                <a:spcPct val="20000"/>
              </a:spcBef>
            </a:pPr>
            <a:r>
              <a:rPr lang="en-US">
                <a:solidFill>
                  <a:srgbClr val="000000"/>
                </a:solidFill>
              </a:rPr>
              <a:t>Bank 2</a:t>
            </a:r>
          </a:p>
        </p:txBody>
      </p:sp>
      <p:sp>
        <p:nvSpPr>
          <p:cNvPr id="28688" name="Line 40"/>
          <p:cNvSpPr>
            <a:spLocks noChangeShapeType="1"/>
          </p:cNvSpPr>
          <p:nvPr/>
        </p:nvSpPr>
        <p:spPr bwMode="auto">
          <a:xfrm>
            <a:off x="2946400" y="4867275"/>
            <a:ext cx="2771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9" name="Line 43"/>
          <p:cNvSpPr>
            <a:spLocks noChangeShapeType="1"/>
          </p:cNvSpPr>
          <p:nvPr/>
        </p:nvSpPr>
        <p:spPr bwMode="auto">
          <a:xfrm>
            <a:off x="2946400" y="486727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90" name="Line 44"/>
          <p:cNvSpPr>
            <a:spLocks noChangeShapeType="1"/>
          </p:cNvSpPr>
          <p:nvPr/>
        </p:nvSpPr>
        <p:spPr bwMode="auto">
          <a:xfrm>
            <a:off x="3925888" y="486727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91" name="Line 45"/>
          <p:cNvSpPr>
            <a:spLocks noChangeShapeType="1"/>
          </p:cNvSpPr>
          <p:nvPr/>
        </p:nvSpPr>
        <p:spPr bwMode="auto">
          <a:xfrm>
            <a:off x="4789488" y="486727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92" name="Line 48"/>
          <p:cNvSpPr>
            <a:spLocks noChangeShapeType="1"/>
          </p:cNvSpPr>
          <p:nvPr/>
        </p:nvSpPr>
        <p:spPr bwMode="auto">
          <a:xfrm flipV="1">
            <a:off x="4341813" y="4464050"/>
            <a:ext cx="0" cy="403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2178" name="Text Box 50"/>
          <p:cNvSpPr txBox="1">
            <a:spLocks noChangeArrowheads="1"/>
          </p:cNvSpPr>
          <p:nvPr/>
        </p:nvSpPr>
        <p:spPr bwMode="auto">
          <a:xfrm>
            <a:off x="6737350" y="3613150"/>
            <a:ext cx="1835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3399"/>
                </a:solidFill>
                <a:cs typeface="Arial" pitchFamily="34" charset="0"/>
              </a:rPr>
              <a:t>Shared DRAM</a:t>
            </a:r>
          </a:p>
          <a:p>
            <a:pPr eaLnBrk="1" hangingPunct="1"/>
            <a:r>
              <a:rPr lang="en-US" sz="1800">
                <a:solidFill>
                  <a:srgbClr val="003399"/>
                </a:solidFill>
                <a:cs typeface="Arial" pitchFamily="34" charset="0"/>
              </a:rPr>
              <a:t>Memory System</a:t>
            </a:r>
          </a:p>
        </p:txBody>
      </p:sp>
      <p:sp>
        <p:nvSpPr>
          <p:cNvPr id="28694" name="Rounded Rectangle 97"/>
          <p:cNvSpPr>
            <a:spLocks noChangeArrowheads="1"/>
          </p:cNvSpPr>
          <p:nvPr/>
        </p:nvSpPr>
        <p:spPr bwMode="auto">
          <a:xfrm>
            <a:off x="2493963" y="1143000"/>
            <a:ext cx="3760787" cy="3543300"/>
          </a:xfrm>
          <a:prstGeom prst="roundRect">
            <a:avLst>
              <a:gd name="adj" fmla="val 16667"/>
            </a:avLst>
          </a:prstGeom>
          <a:noFill/>
          <a:ln w="2540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381000" indent="-381000" algn="ctr">
              <a:spcBef>
                <a:spcPct val="20000"/>
              </a:spcBef>
              <a:buFontTx/>
              <a:buChar char="•"/>
            </a:pPr>
            <a:endParaRPr lang="en-US" sz="2000">
              <a:solidFill>
                <a:srgbClr val="000000"/>
              </a:solidFill>
            </a:endParaRPr>
          </a:p>
        </p:txBody>
      </p:sp>
      <p:sp>
        <p:nvSpPr>
          <p:cNvPr id="28695" name="Text Box 52"/>
          <p:cNvSpPr txBox="1">
            <a:spLocks noChangeArrowheads="1"/>
          </p:cNvSpPr>
          <p:nvPr/>
        </p:nvSpPr>
        <p:spPr bwMode="auto">
          <a:xfrm>
            <a:off x="6350000" y="1412875"/>
            <a:ext cx="1238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3B812F"/>
                </a:solidFill>
                <a:cs typeface="Arial" pitchFamily="34" charset="0"/>
              </a:rPr>
              <a:t>Multi-Core</a:t>
            </a:r>
          </a:p>
          <a:p>
            <a:pPr eaLnBrk="1" hangingPunct="1"/>
            <a:r>
              <a:rPr lang="en-US" sz="1800">
                <a:solidFill>
                  <a:srgbClr val="3B812F"/>
                </a:solidFill>
                <a:cs typeface="Arial" pitchFamily="34" charset="0"/>
              </a:rPr>
              <a:t>Chip</a:t>
            </a:r>
          </a:p>
        </p:txBody>
      </p:sp>
      <p:sp>
        <p:nvSpPr>
          <p:cNvPr id="432182" name="Line 54"/>
          <p:cNvSpPr>
            <a:spLocks noChangeShapeType="1"/>
          </p:cNvSpPr>
          <p:nvPr/>
        </p:nvSpPr>
        <p:spPr bwMode="auto">
          <a:xfrm>
            <a:off x="1230313" y="3371850"/>
            <a:ext cx="1555750" cy="633413"/>
          </a:xfrm>
          <a:prstGeom prst="line">
            <a:avLst/>
          </a:prstGeom>
          <a:noFill/>
          <a:ln w="50800">
            <a:solidFill>
              <a:srgbClr val="FF000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432183" name="Text Box 55"/>
          <p:cNvSpPr txBox="1">
            <a:spLocks noChangeArrowheads="1"/>
          </p:cNvSpPr>
          <p:nvPr/>
        </p:nvSpPr>
        <p:spPr bwMode="auto">
          <a:xfrm>
            <a:off x="366713" y="3005138"/>
            <a:ext cx="1238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FF0000"/>
                </a:solidFill>
                <a:cs typeface="Arial" pitchFamily="34" charset="0"/>
              </a:rPr>
              <a:t>unfairness</a:t>
            </a:r>
          </a:p>
        </p:txBody>
      </p:sp>
      <p:sp>
        <p:nvSpPr>
          <p:cNvPr id="432184" name="Rectangle 56"/>
          <p:cNvSpPr>
            <a:spLocks noChangeArrowheads="1"/>
          </p:cNvSpPr>
          <p:nvPr/>
        </p:nvSpPr>
        <p:spPr bwMode="auto">
          <a:xfrm>
            <a:off x="2786063" y="3829050"/>
            <a:ext cx="3168650" cy="635000"/>
          </a:xfrm>
          <a:prstGeom prst="rect">
            <a:avLst/>
          </a:prstGeom>
          <a:noFill/>
          <a:ln w="508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28699" name="Rectangle 11"/>
          <p:cNvSpPr>
            <a:spLocks noChangeArrowheads="1"/>
          </p:cNvSpPr>
          <p:nvPr/>
        </p:nvSpPr>
        <p:spPr bwMode="auto">
          <a:xfrm>
            <a:off x="2686050" y="3376613"/>
            <a:ext cx="3465513"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28700" name="Text Box 6"/>
          <p:cNvSpPr txBox="1">
            <a:spLocks noChangeArrowheads="1"/>
          </p:cNvSpPr>
          <p:nvPr/>
        </p:nvSpPr>
        <p:spPr bwMode="auto">
          <a:xfrm>
            <a:off x="3505200" y="3319463"/>
            <a:ext cx="1809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600">
                <a:solidFill>
                  <a:srgbClr val="000000"/>
                </a:solidFill>
                <a:cs typeface="Arial" pitchFamily="34" charset="0"/>
              </a:rPr>
              <a:t>INTERCONNECT</a:t>
            </a:r>
          </a:p>
        </p:txBody>
      </p:sp>
      <p:cxnSp>
        <p:nvCxnSpPr>
          <p:cNvPr id="28701" name="Straight Arrow Connector 53"/>
          <p:cNvCxnSpPr>
            <a:cxnSpLocks noChangeShapeType="1"/>
          </p:cNvCxnSpPr>
          <p:nvPr/>
        </p:nvCxnSpPr>
        <p:spPr bwMode="auto">
          <a:xfrm rot="5400000">
            <a:off x="3466307" y="3256756"/>
            <a:ext cx="228600" cy="1587"/>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8702" name="Straight Arrow Connector 54"/>
          <p:cNvCxnSpPr>
            <a:cxnSpLocks noChangeShapeType="1"/>
          </p:cNvCxnSpPr>
          <p:nvPr/>
        </p:nvCxnSpPr>
        <p:spPr bwMode="auto">
          <a:xfrm rot="5400000">
            <a:off x="5052219" y="3256756"/>
            <a:ext cx="228600" cy="1588"/>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8703" name="Straight Arrow Connector 57"/>
          <p:cNvCxnSpPr>
            <a:cxnSpLocks noChangeShapeType="1"/>
          </p:cNvCxnSpPr>
          <p:nvPr/>
        </p:nvCxnSpPr>
        <p:spPr bwMode="auto">
          <a:xfrm rot="5400000">
            <a:off x="3458369" y="3713956"/>
            <a:ext cx="228600" cy="1588"/>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8704" name="Straight Arrow Connector 58"/>
          <p:cNvCxnSpPr>
            <a:cxnSpLocks noChangeShapeType="1"/>
          </p:cNvCxnSpPr>
          <p:nvPr/>
        </p:nvCxnSpPr>
        <p:spPr bwMode="auto">
          <a:xfrm rot="5400000">
            <a:off x="5053807" y="3713956"/>
            <a:ext cx="228600" cy="1587"/>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6" name="Rectangle 5"/>
          <p:cNvSpPr>
            <a:spLocks noChangeArrowheads="1"/>
          </p:cNvSpPr>
          <p:nvPr/>
        </p:nvSpPr>
        <p:spPr bwMode="auto">
          <a:xfrm>
            <a:off x="4398963" y="1257300"/>
            <a:ext cx="1555750" cy="8080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28706" name="Rectangle 5"/>
          <p:cNvSpPr>
            <a:spLocks noChangeArrowheads="1"/>
          </p:cNvSpPr>
          <p:nvPr/>
        </p:nvSpPr>
        <p:spPr bwMode="auto">
          <a:xfrm>
            <a:off x="2801938" y="2344738"/>
            <a:ext cx="1555750" cy="8080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28707" name="Rectangle 5"/>
          <p:cNvSpPr>
            <a:spLocks noChangeArrowheads="1"/>
          </p:cNvSpPr>
          <p:nvPr/>
        </p:nvSpPr>
        <p:spPr bwMode="auto">
          <a:xfrm>
            <a:off x="4398963" y="2344738"/>
            <a:ext cx="1555750" cy="8080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endParaRPr>
          </a:p>
        </p:txBody>
      </p:sp>
      <p:sp>
        <p:nvSpPr>
          <p:cNvPr id="69" name="Text Box 8"/>
          <p:cNvSpPr txBox="1">
            <a:spLocks noChangeArrowheads="1"/>
          </p:cNvSpPr>
          <p:nvPr/>
        </p:nvSpPr>
        <p:spPr bwMode="auto">
          <a:xfrm>
            <a:off x="3163888" y="1485900"/>
            <a:ext cx="800100" cy="33813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600">
                <a:solidFill>
                  <a:srgbClr val="FFFFFF"/>
                </a:solidFill>
                <a:cs typeface="Arial" pitchFamily="34" charset="0"/>
              </a:rPr>
              <a:t>matlab</a:t>
            </a:r>
          </a:p>
        </p:txBody>
      </p:sp>
      <p:sp>
        <p:nvSpPr>
          <p:cNvPr id="70" name="Text Box 8"/>
          <p:cNvSpPr txBox="1">
            <a:spLocks noChangeArrowheads="1"/>
          </p:cNvSpPr>
          <p:nvPr/>
        </p:nvSpPr>
        <p:spPr bwMode="auto">
          <a:xfrm>
            <a:off x="4911725" y="1468438"/>
            <a:ext cx="503238" cy="33972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600">
                <a:solidFill>
                  <a:srgbClr val="FFFFFF"/>
                </a:solidFill>
                <a:cs typeface="Arial" pitchFamily="34" charset="0"/>
              </a:rPr>
              <a:t>gcc</a:t>
            </a:r>
          </a:p>
        </p:txBody>
      </p:sp>
      <p:sp>
        <p:nvSpPr>
          <p:cNvPr id="71" name="Rectangle 70"/>
          <p:cNvSpPr>
            <a:spLocks noChangeArrowheads="1"/>
          </p:cNvSpPr>
          <p:nvPr/>
        </p:nvSpPr>
        <p:spPr bwMode="auto">
          <a:xfrm>
            <a:off x="5334000" y="5200650"/>
            <a:ext cx="800100" cy="876300"/>
          </a:xfrm>
          <a:prstGeom prst="rect">
            <a:avLst/>
          </a:prstGeom>
          <a:solidFill>
            <a:schemeClr val="bg1"/>
          </a:solidFill>
          <a:ln w="9525">
            <a:solidFill>
              <a:schemeClr val="tx1"/>
            </a:solidFill>
            <a:round/>
            <a:headEnd/>
            <a:tailEnd/>
          </a:ln>
        </p:spPr>
        <p:txBody>
          <a:bodyPr wrap="none" anchor="ctr"/>
          <a:lstStyle/>
          <a:p>
            <a:pPr marL="381000" indent="-381000" algn="ctr">
              <a:spcBef>
                <a:spcPct val="20000"/>
              </a:spcBef>
            </a:pPr>
            <a:r>
              <a:rPr lang="en-US">
                <a:solidFill>
                  <a:srgbClr val="000000"/>
                </a:solidFill>
              </a:rPr>
              <a:t>DRAM </a:t>
            </a:r>
          </a:p>
          <a:p>
            <a:pPr marL="381000" indent="-381000" algn="ctr">
              <a:spcBef>
                <a:spcPct val="20000"/>
              </a:spcBef>
            </a:pPr>
            <a:r>
              <a:rPr lang="en-US">
                <a:solidFill>
                  <a:srgbClr val="000000"/>
                </a:solidFill>
              </a:rPr>
              <a:t>Bank 3</a:t>
            </a:r>
          </a:p>
        </p:txBody>
      </p:sp>
      <p:sp>
        <p:nvSpPr>
          <p:cNvPr id="28711" name="Line 45"/>
          <p:cNvSpPr>
            <a:spLocks noChangeShapeType="1"/>
          </p:cNvSpPr>
          <p:nvPr/>
        </p:nvSpPr>
        <p:spPr bwMode="auto">
          <a:xfrm>
            <a:off x="5718175" y="486727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 name="Group 107"/>
          <p:cNvGrpSpPr>
            <a:grpSpLocks/>
          </p:cNvGrpSpPr>
          <p:nvPr/>
        </p:nvGrpSpPr>
        <p:grpSpPr bwMode="auto">
          <a:xfrm>
            <a:off x="3505200" y="1257300"/>
            <a:ext cx="176213" cy="779463"/>
            <a:chOff x="536864" y="1524322"/>
            <a:chExt cx="176645" cy="778674"/>
          </a:xfrm>
        </p:grpSpPr>
        <p:sp>
          <p:nvSpPr>
            <p:cNvPr id="28734" name="Rectangle 102"/>
            <p:cNvSpPr>
              <a:spLocks noChangeArrowheads="1"/>
            </p:cNvSpPr>
            <p:nvPr/>
          </p:nvSpPr>
          <p:spPr bwMode="auto">
            <a:xfrm>
              <a:off x="536864" y="1524322"/>
              <a:ext cx="176645" cy="170606"/>
            </a:xfrm>
            <a:prstGeom prst="rect">
              <a:avLst/>
            </a:prstGeom>
            <a:solidFill>
              <a:srgbClr val="0000FF"/>
            </a:solidFill>
            <a:ln w="9525">
              <a:solidFill>
                <a:schemeClr val="tx1"/>
              </a:solidFill>
              <a:round/>
              <a:headEnd/>
              <a:tailEnd/>
            </a:ln>
          </p:spPr>
          <p:txBody>
            <a:bodyPr/>
            <a:lstStyle/>
            <a:p>
              <a:endParaRPr lang="en-US">
                <a:solidFill>
                  <a:srgbClr val="000000"/>
                </a:solidFill>
              </a:endParaRPr>
            </a:p>
          </p:txBody>
        </p:sp>
        <p:sp>
          <p:nvSpPr>
            <p:cNvPr id="28735" name="Rectangle 103"/>
            <p:cNvSpPr>
              <a:spLocks noChangeArrowheads="1"/>
            </p:cNvSpPr>
            <p:nvPr/>
          </p:nvSpPr>
          <p:spPr bwMode="auto">
            <a:xfrm>
              <a:off x="536864" y="1726339"/>
              <a:ext cx="176645" cy="170606"/>
            </a:xfrm>
            <a:prstGeom prst="rect">
              <a:avLst/>
            </a:prstGeom>
            <a:solidFill>
              <a:srgbClr val="0000FF"/>
            </a:solidFill>
            <a:ln w="9525">
              <a:solidFill>
                <a:schemeClr val="tx1"/>
              </a:solidFill>
              <a:round/>
              <a:headEnd/>
              <a:tailEnd/>
            </a:ln>
          </p:spPr>
          <p:txBody>
            <a:bodyPr/>
            <a:lstStyle/>
            <a:p>
              <a:endParaRPr lang="en-US">
                <a:solidFill>
                  <a:srgbClr val="000000"/>
                </a:solidFill>
              </a:endParaRPr>
            </a:p>
          </p:txBody>
        </p:sp>
        <p:sp>
          <p:nvSpPr>
            <p:cNvPr id="28736" name="Rectangle 104"/>
            <p:cNvSpPr>
              <a:spLocks noChangeArrowheads="1"/>
            </p:cNvSpPr>
            <p:nvPr/>
          </p:nvSpPr>
          <p:spPr bwMode="auto">
            <a:xfrm>
              <a:off x="536864" y="1931907"/>
              <a:ext cx="176645" cy="170606"/>
            </a:xfrm>
            <a:prstGeom prst="rect">
              <a:avLst/>
            </a:prstGeom>
            <a:solidFill>
              <a:srgbClr val="0000FF"/>
            </a:solidFill>
            <a:ln w="9525">
              <a:solidFill>
                <a:schemeClr val="tx1"/>
              </a:solidFill>
              <a:round/>
              <a:headEnd/>
              <a:tailEnd/>
            </a:ln>
          </p:spPr>
          <p:txBody>
            <a:bodyPr/>
            <a:lstStyle/>
            <a:p>
              <a:endParaRPr lang="en-US">
                <a:solidFill>
                  <a:srgbClr val="000000"/>
                </a:solidFill>
              </a:endParaRPr>
            </a:p>
          </p:txBody>
        </p:sp>
        <p:sp>
          <p:nvSpPr>
            <p:cNvPr id="28737" name="Rectangle 105"/>
            <p:cNvSpPr>
              <a:spLocks noChangeArrowheads="1"/>
            </p:cNvSpPr>
            <p:nvPr/>
          </p:nvSpPr>
          <p:spPr bwMode="auto">
            <a:xfrm>
              <a:off x="536864" y="2132390"/>
              <a:ext cx="176645" cy="170606"/>
            </a:xfrm>
            <a:prstGeom prst="rect">
              <a:avLst/>
            </a:prstGeom>
            <a:solidFill>
              <a:srgbClr val="0000FF"/>
            </a:solidFill>
            <a:ln w="9525">
              <a:solidFill>
                <a:schemeClr val="tx1"/>
              </a:solidFill>
              <a:round/>
              <a:headEnd/>
              <a:tailEnd/>
            </a:ln>
          </p:spPr>
          <p:txBody>
            <a:bodyPr/>
            <a:lstStyle/>
            <a:p>
              <a:endParaRPr lang="en-US">
                <a:solidFill>
                  <a:srgbClr val="000000"/>
                </a:solidFill>
              </a:endParaRPr>
            </a:p>
          </p:txBody>
        </p:sp>
      </p:grpSp>
      <p:sp>
        <p:nvSpPr>
          <p:cNvPr id="107" name="Rectangle 106"/>
          <p:cNvSpPr>
            <a:spLocks noChangeArrowheads="1"/>
          </p:cNvSpPr>
          <p:nvPr/>
        </p:nvSpPr>
        <p:spPr bwMode="auto">
          <a:xfrm>
            <a:off x="5057775" y="1817688"/>
            <a:ext cx="177800" cy="169862"/>
          </a:xfrm>
          <a:prstGeom prst="rect">
            <a:avLst/>
          </a:prstGeom>
          <a:solidFill>
            <a:srgbClr val="FF0000"/>
          </a:solidFill>
          <a:ln w="9525">
            <a:solidFill>
              <a:schemeClr val="tx1"/>
            </a:solidFill>
            <a:round/>
            <a:headEnd/>
            <a:tailEnd/>
          </a:ln>
        </p:spPr>
        <p:txBody>
          <a:bodyPr/>
          <a:lstStyle/>
          <a:p>
            <a:endParaRPr lang="en-US">
              <a:solidFill>
                <a:srgbClr val="000000"/>
              </a:solidFill>
            </a:endParaRPr>
          </a:p>
        </p:txBody>
      </p:sp>
      <p:grpSp>
        <p:nvGrpSpPr>
          <p:cNvPr id="3" name="Group 119"/>
          <p:cNvGrpSpPr>
            <a:grpSpLocks/>
          </p:cNvGrpSpPr>
          <p:nvPr/>
        </p:nvGrpSpPr>
        <p:grpSpPr bwMode="auto">
          <a:xfrm>
            <a:off x="3702050" y="1255713"/>
            <a:ext cx="176213" cy="777875"/>
            <a:chOff x="536864" y="1524322"/>
            <a:chExt cx="176645" cy="778674"/>
          </a:xfrm>
        </p:grpSpPr>
        <p:sp>
          <p:nvSpPr>
            <p:cNvPr id="28730" name="Rectangle 120"/>
            <p:cNvSpPr>
              <a:spLocks noChangeArrowheads="1"/>
            </p:cNvSpPr>
            <p:nvPr/>
          </p:nvSpPr>
          <p:spPr bwMode="auto">
            <a:xfrm>
              <a:off x="536864" y="1524322"/>
              <a:ext cx="176645" cy="170606"/>
            </a:xfrm>
            <a:prstGeom prst="rect">
              <a:avLst/>
            </a:prstGeom>
            <a:solidFill>
              <a:srgbClr val="0000FF"/>
            </a:solidFill>
            <a:ln w="9525">
              <a:solidFill>
                <a:schemeClr val="tx1"/>
              </a:solidFill>
              <a:round/>
              <a:headEnd/>
              <a:tailEnd/>
            </a:ln>
          </p:spPr>
          <p:txBody>
            <a:bodyPr/>
            <a:lstStyle/>
            <a:p>
              <a:endParaRPr lang="en-US">
                <a:solidFill>
                  <a:srgbClr val="000000"/>
                </a:solidFill>
              </a:endParaRPr>
            </a:p>
          </p:txBody>
        </p:sp>
        <p:sp>
          <p:nvSpPr>
            <p:cNvPr id="28731" name="Rectangle 121"/>
            <p:cNvSpPr>
              <a:spLocks noChangeArrowheads="1"/>
            </p:cNvSpPr>
            <p:nvPr/>
          </p:nvSpPr>
          <p:spPr bwMode="auto">
            <a:xfrm>
              <a:off x="536864" y="1726339"/>
              <a:ext cx="176645" cy="170606"/>
            </a:xfrm>
            <a:prstGeom prst="rect">
              <a:avLst/>
            </a:prstGeom>
            <a:solidFill>
              <a:srgbClr val="0000FF"/>
            </a:solidFill>
            <a:ln w="9525">
              <a:solidFill>
                <a:schemeClr val="tx1"/>
              </a:solidFill>
              <a:round/>
              <a:headEnd/>
              <a:tailEnd/>
            </a:ln>
          </p:spPr>
          <p:txBody>
            <a:bodyPr/>
            <a:lstStyle/>
            <a:p>
              <a:endParaRPr lang="en-US">
                <a:solidFill>
                  <a:srgbClr val="000000"/>
                </a:solidFill>
              </a:endParaRPr>
            </a:p>
          </p:txBody>
        </p:sp>
        <p:sp>
          <p:nvSpPr>
            <p:cNvPr id="28732" name="Rectangle 122"/>
            <p:cNvSpPr>
              <a:spLocks noChangeArrowheads="1"/>
            </p:cNvSpPr>
            <p:nvPr/>
          </p:nvSpPr>
          <p:spPr bwMode="auto">
            <a:xfrm>
              <a:off x="536864" y="1931907"/>
              <a:ext cx="176645" cy="170606"/>
            </a:xfrm>
            <a:prstGeom prst="rect">
              <a:avLst/>
            </a:prstGeom>
            <a:solidFill>
              <a:srgbClr val="0000FF"/>
            </a:solidFill>
            <a:ln w="9525">
              <a:solidFill>
                <a:schemeClr val="tx1"/>
              </a:solidFill>
              <a:round/>
              <a:headEnd/>
              <a:tailEnd/>
            </a:ln>
          </p:spPr>
          <p:txBody>
            <a:bodyPr/>
            <a:lstStyle/>
            <a:p>
              <a:endParaRPr lang="en-US">
                <a:solidFill>
                  <a:srgbClr val="000000"/>
                </a:solidFill>
              </a:endParaRPr>
            </a:p>
          </p:txBody>
        </p:sp>
        <p:sp>
          <p:nvSpPr>
            <p:cNvPr id="28733" name="Rectangle 123"/>
            <p:cNvSpPr>
              <a:spLocks noChangeArrowheads="1"/>
            </p:cNvSpPr>
            <p:nvPr/>
          </p:nvSpPr>
          <p:spPr bwMode="auto">
            <a:xfrm>
              <a:off x="536864" y="2132390"/>
              <a:ext cx="176645" cy="170606"/>
            </a:xfrm>
            <a:prstGeom prst="rect">
              <a:avLst/>
            </a:prstGeom>
            <a:solidFill>
              <a:srgbClr val="0000FF"/>
            </a:solidFill>
            <a:ln w="9525">
              <a:solidFill>
                <a:schemeClr val="tx1"/>
              </a:solidFill>
              <a:round/>
              <a:headEnd/>
              <a:tailEnd/>
            </a:ln>
          </p:spPr>
          <p:txBody>
            <a:bodyPr/>
            <a:lstStyle/>
            <a:p>
              <a:endParaRPr lang="en-US">
                <a:solidFill>
                  <a:srgbClr val="000000"/>
                </a:solidFill>
              </a:endParaRPr>
            </a:p>
          </p:txBody>
        </p:sp>
      </p:grpSp>
      <p:grpSp>
        <p:nvGrpSpPr>
          <p:cNvPr id="4" name="Group 124"/>
          <p:cNvGrpSpPr>
            <a:grpSpLocks/>
          </p:cNvGrpSpPr>
          <p:nvPr/>
        </p:nvGrpSpPr>
        <p:grpSpPr bwMode="auto">
          <a:xfrm>
            <a:off x="3906838" y="1262063"/>
            <a:ext cx="176212" cy="779462"/>
            <a:chOff x="536864" y="1524322"/>
            <a:chExt cx="176645" cy="778674"/>
          </a:xfrm>
        </p:grpSpPr>
        <p:sp>
          <p:nvSpPr>
            <p:cNvPr id="28726" name="Rectangle 125"/>
            <p:cNvSpPr>
              <a:spLocks noChangeArrowheads="1"/>
            </p:cNvSpPr>
            <p:nvPr/>
          </p:nvSpPr>
          <p:spPr bwMode="auto">
            <a:xfrm>
              <a:off x="536864" y="1524322"/>
              <a:ext cx="176645" cy="170606"/>
            </a:xfrm>
            <a:prstGeom prst="rect">
              <a:avLst/>
            </a:prstGeom>
            <a:solidFill>
              <a:srgbClr val="0000FF"/>
            </a:solidFill>
            <a:ln w="9525">
              <a:solidFill>
                <a:schemeClr val="tx1"/>
              </a:solidFill>
              <a:round/>
              <a:headEnd/>
              <a:tailEnd/>
            </a:ln>
          </p:spPr>
          <p:txBody>
            <a:bodyPr/>
            <a:lstStyle/>
            <a:p>
              <a:endParaRPr lang="en-US">
                <a:solidFill>
                  <a:srgbClr val="000000"/>
                </a:solidFill>
              </a:endParaRPr>
            </a:p>
          </p:txBody>
        </p:sp>
        <p:sp>
          <p:nvSpPr>
            <p:cNvPr id="28727" name="Rectangle 126"/>
            <p:cNvSpPr>
              <a:spLocks noChangeArrowheads="1"/>
            </p:cNvSpPr>
            <p:nvPr/>
          </p:nvSpPr>
          <p:spPr bwMode="auto">
            <a:xfrm>
              <a:off x="536864" y="1726339"/>
              <a:ext cx="176645" cy="170606"/>
            </a:xfrm>
            <a:prstGeom prst="rect">
              <a:avLst/>
            </a:prstGeom>
            <a:solidFill>
              <a:srgbClr val="0000FF"/>
            </a:solidFill>
            <a:ln w="9525">
              <a:solidFill>
                <a:schemeClr val="tx1"/>
              </a:solidFill>
              <a:round/>
              <a:headEnd/>
              <a:tailEnd/>
            </a:ln>
          </p:spPr>
          <p:txBody>
            <a:bodyPr/>
            <a:lstStyle/>
            <a:p>
              <a:endParaRPr lang="en-US">
                <a:solidFill>
                  <a:srgbClr val="000000"/>
                </a:solidFill>
              </a:endParaRPr>
            </a:p>
          </p:txBody>
        </p:sp>
        <p:sp>
          <p:nvSpPr>
            <p:cNvPr id="28728" name="Rectangle 127"/>
            <p:cNvSpPr>
              <a:spLocks noChangeArrowheads="1"/>
            </p:cNvSpPr>
            <p:nvPr/>
          </p:nvSpPr>
          <p:spPr bwMode="auto">
            <a:xfrm>
              <a:off x="536864" y="1931907"/>
              <a:ext cx="176645" cy="170606"/>
            </a:xfrm>
            <a:prstGeom prst="rect">
              <a:avLst/>
            </a:prstGeom>
            <a:solidFill>
              <a:srgbClr val="0000FF"/>
            </a:solidFill>
            <a:ln w="9525">
              <a:solidFill>
                <a:schemeClr val="tx1"/>
              </a:solidFill>
              <a:round/>
              <a:headEnd/>
              <a:tailEnd/>
            </a:ln>
          </p:spPr>
          <p:txBody>
            <a:bodyPr/>
            <a:lstStyle/>
            <a:p>
              <a:endParaRPr lang="en-US">
                <a:solidFill>
                  <a:srgbClr val="000000"/>
                </a:solidFill>
              </a:endParaRPr>
            </a:p>
          </p:txBody>
        </p:sp>
        <p:sp>
          <p:nvSpPr>
            <p:cNvPr id="28729" name="Rectangle 128"/>
            <p:cNvSpPr>
              <a:spLocks noChangeArrowheads="1"/>
            </p:cNvSpPr>
            <p:nvPr/>
          </p:nvSpPr>
          <p:spPr bwMode="auto">
            <a:xfrm>
              <a:off x="536864" y="2132390"/>
              <a:ext cx="176645" cy="170606"/>
            </a:xfrm>
            <a:prstGeom prst="rect">
              <a:avLst/>
            </a:prstGeom>
            <a:solidFill>
              <a:srgbClr val="0000FF"/>
            </a:solidFill>
            <a:ln w="9525">
              <a:solidFill>
                <a:schemeClr val="tx1"/>
              </a:solidFill>
              <a:round/>
              <a:headEnd/>
              <a:tailEnd/>
            </a:ln>
          </p:spPr>
          <p:txBody>
            <a:bodyPr/>
            <a:lstStyle/>
            <a:p>
              <a:endParaRPr lang="en-US">
                <a:solidFill>
                  <a:srgbClr val="000000"/>
                </a:solidFill>
              </a:endParaRPr>
            </a:p>
          </p:txBody>
        </p:sp>
      </p:grpSp>
      <p:grpSp>
        <p:nvGrpSpPr>
          <p:cNvPr id="5" name="Group 129"/>
          <p:cNvGrpSpPr>
            <a:grpSpLocks/>
          </p:cNvGrpSpPr>
          <p:nvPr/>
        </p:nvGrpSpPr>
        <p:grpSpPr bwMode="auto">
          <a:xfrm>
            <a:off x="3303588" y="1262063"/>
            <a:ext cx="176212" cy="779462"/>
            <a:chOff x="536864" y="1524322"/>
            <a:chExt cx="176645" cy="778674"/>
          </a:xfrm>
        </p:grpSpPr>
        <p:sp>
          <p:nvSpPr>
            <p:cNvPr id="28722" name="Rectangle 130"/>
            <p:cNvSpPr>
              <a:spLocks noChangeArrowheads="1"/>
            </p:cNvSpPr>
            <p:nvPr/>
          </p:nvSpPr>
          <p:spPr bwMode="auto">
            <a:xfrm>
              <a:off x="536864" y="1524322"/>
              <a:ext cx="176645" cy="170606"/>
            </a:xfrm>
            <a:prstGeom prst="rect">
              <a:avLst/>
            </a:prstGeom>
            <a:solidFill>
              <a:srgbClr val="0000FF"/>
            </a:solidFill>
            <a:ln w="9525">
              <a:solidFill>
                <a:schemeClr val="tx1"/>
              </a:solidFill>
              <a:round/>
              <a:headEnd/>
              <a:tailEnd/>
            </a:ln>
          </p:spPr>
          <p:txBody>
            <a:bodyPr/>
            <a:lstStyle/>
            <a:p>
              <a:endParaRPr lang="en-US">
                <a:solidFill>
                  <a:srgbClr val="000000"/>
                </a:solidFill>
              </a:endParaRPr>
            </a:p>
          </p:txBody>
        </p:sp>
        <p:sp>
          <p:nvSpPr>
            <p:cNvPr id="28723" name="Rectangle 131"/>
            <p:cNvSpPr>
              <a:spLocks noChangeArrowheads="1"/>
            </p:cNvSpPr>
            <p:nvPr/>
          </p:nvSpPr>
          <p:spPr bwMode="auto">
            <a:xfrm>
              <a:off x="536864" y="1726339"/>
              <a:ext cx="176645" cy="170606"/>
            </a:xfrm>
            <a:prstGeom prst="rect">
              <a:avLst/>
            </a:prstGeom>
            <a:solidFill>
              <a:srgbClr val="0000FF"/>
            </a:solidFill>
            <a:ln w="9525">
              <a:solidFill>
                <a:schemeClr val="tx1"/>
              </a:solidFill>
              <a:round/>
              <a:headEnd/>
              <a:tailEnd/>
            </a:ln>
          </p:spPr>
          <p:txBody>
            <a:bodyPr/>
            <a:lstStyle/>
            <a:p>
              <a:endParaRPr lang="en-US">
                <a:solidFill>
                  <a:srgbClr val="000000"/>
                </a:solidFill>
              </a:endParaRPr>
            </a:p>
          </p:txBody>
        </p:sp>
        <p:sp>
          <p:nvSpPr>
            <p:cNvPr id="28724" name="Rectangle 132"/>
            <p:cNvSpPr>
              <a:spLocks noChangeArrowheads="1"/>
            </p:cNvSpPr>
            <p:nvPr/>
          </p:nvSpPr>
          <p:spPr bwMode="auto">
            <a:xfrm>
              <a:off x="536864" y="1931907"/>
              <a:ext cx="176645" cy="170606"/>
            </a:xfrm>
            <a:prstGeom prst="rect">
              <a:avLst/>
            </a:prstGeom>
            <a:solidFill>
              <a:srgbClr val="0000FF"/>
            </a:solidFill>
            <a:ln w="9525">
              <a:solidFill>
                <a:schemeClr val="tx1"/>
              </a:solidFill>
              <a:round/>
              <a:headEnd/>
              <a:tailEnd/>
            </a:ln>
          </p:spPr>
          <p:txBody>
            <a:bodyPr/>
            <a:lstStyle/>
            <a:p>
              <a:endParaRPr lang="en-US">
                <a:solidFill>
                  <a:srgbClr val="000000"/>
                </a:solidFill>
              </a:endParaRPr>
            </a:p>
          </p:txBody>
        </p:sp>
        <p:sp>
          <p:nvSpPr>
            <p:cNvPr id="28725" name="Rectangle 133"/>
            <p:cNvSpPr>
              <a:spLocks noChangeArrowheads="1"/>
            </p:cNvSpPr>
            <p:nvPr/>
          </p:nvSpPr>
          <p:spPr bwMode="auto">
            <a:xfrm>
              <a:off x="536864" y="2132390"/>
              <a:ext cx="176645" cy="170606"/>
            </a:xfrm>
            <a:prstGeom prst="rect">
              <a:avLst/>
            </a:prstGeom>
            <a:solidFill>
              <a:srgbClr val="0000FF"/>
            </a:solidFill>
            <a:ln w="9525">
              <a:solidFill>
                <a:schemeClr val="tx1"/>
              </a:solidFill>
              <a:round/>
              <a:headEnd/>
              <a:tailEnd/>
            </a:ln>
          </p:spPr>
          <p:txBody>
            <a:bodyPr/>
            <a:lstStyle/>
            <a:p>
              <a:endParaRPr lang="en-US">
                <a:solidFill>
                  <a:srgbClr val="000000"/>
                </a:solidFill>
              </a:endParaRPr>
            </a:p>
          </p:txBody>
        </p:sp>
      </p:grpSp>
      <p:grpSp>
        <p:nvGrpSpPr>
          <p:cNvPr id="6" name="Group 124"/>
          <p:cNvGrpSpPr>
            <a:grpSpLocks/>
          </p:cNvGrpSpPr>
          <p:nvPr/>
        </p:nvGrpSpPr>
        <p:grpSpPr bwMode="auto">
          <a:xfrm>
            <a:off x="4111625" y="1262063"/>
            <a:ext cx="176213" cy="779462"/>
            <a:chOff x="536864" y="1524322"/>
            <a:chExt cx="176645" cy="778674"/>
          </a:xfrm>
        </p:grpSpPr>
        <p:sp>
          <p:nvSpPr>
            <p:cNvPr id="28718" name="Rectangle 72"/>
            <p:cNvSpPr>
              <a:spLocks noChangeArrowheads="1"/>
            </p:cNvSpPr>
            <p:nvPr/>
          </p:nvSpPr>
          <p:spPr bwMode="auto">
            <a:xfrm>
              <a:off x="536864" y="1524322"/>
              <a:ext cx="176645" cy="170606"/>
            </a:xfrm>
            <a:prstGeom prst="rect">
              <a:avLst/>
            </a:prstGeom>
            <a:solidFill>
              <a:srgbClr val="0000FF"/>
            </a:solidFill>
            <a:ln w="9525">
              <a:solidFill>
                <a:schemeClr val="tx1"/>
              </a:solidFill>
              <a:round/>
              <a:headEnd/>
              <a:tailEnd/>
            </a:ln>
          </p:spPr>
          <p:txBody>
            <a:bodyPr/>
            <a:lstStyle/>
            <a:p>
              <a:endParaRPr lang="en-US">
                <a:solidFill>
                  <a:srgbClr val="000000"/>
                </a:solidFill>
              </a:endParaRPr>
            </a:p>
          </p:txBody>
        </p:sp>
        <p:sp>
          <p:nvSpPr>
            <p:cNvPr id="28719" name="Rectangle 73"/>
            <p:cNvSpPr>
              <a:spLocks noChangeArrowheads="1"/>
            </p:cNvSpPr>
            <p:nvPr/>
          </p:nvSpPr>
          <p:spPr bwMode="auto">
            <a:xfrm>
              <a:off x="536864" y="1726339"/>
              <a:ext cx="176645" cy="170606"/>
            </a:xfrm>
            <a:prstGeom prst="rect">
              <a:avLst/>
            </a:prstGeom>
            <a:solidFill>
              <a:srgbClr val="0000FF"/>
            </a:solidFill>
            <a:ln w="9525">
              <a:solidFill>
                <a:schemeClr val="tx1"/>
              </a:solidFill>
              <a:round/>
              <a:headEnd/>
              <a:tailEnd/>
            </a:ln>
          </p:spPr>
          <p:txBody>
            <a:bodyPr/>
            <a:lstStyle/>
            <a:p>
              <a:endParaRPr lang="en-US">
                <a:solidFill>
                  <a:srgbClr val="000000"/>
                </a:solidFill>
              </a:endParaRPr>
            </a:p>
          </p:txBody>
        </p:sp>
        <p:sp>
          <p:nvSpPr>
            <p:cNvPr id="28720" name="Rectangle 74"/>
            <p:cNvSpPr>
              <a:spLocks noChangeArrowheads="1"/>
            </p:cNvSpPr>
            <p:nvPr/>
          </p:nvSpPr>
          <p:spPr bwMode="auto">
            <a:xfrm>
              <a:off x="536864" y="1931907"/>
              <a:ext cx="176645" cy="170606"/>
            </a:xfrm>
            <a:prstGeom prst="rect">
              <a:avLst/>
            </a:prstGeom>
            <a:solidFill>
              <a:srgbClr val="0000FF"/>
            </a:solidFill>
            <a:ln w="9525">
              <a:solidFill>
                <a:schemeClr val="tx1"/>
              </a:solidFill>
              <a:round/>
              <a:headEnd/>
              <a:tailEnd/>
            </a:ln>
          </p:spPr>
          <p:txBody>
            <a:bodyPr/>
            <a:lstStyle/>
            <a:p>
              <a:endParaRPr lang="en-US">
                <a:solidFill>
                  <a:srgbClr val="000000"/>
                </a:solidFill>
              </a:endParaRPr>
            </a:p>
          </p:txBody>
        </p:sp>
        <p:sp>
          <p:nvSpPr>
            <p:cNvPr id="28721" name="Rectangle 75"/>
            <p:cNvSpPr>
              <a:spLocks noChangeArrowheads="1"/>
            </p:cNvSpPr>
            <p:nvPr/>
          </p:nvSpPr>
          <p:spPr bwMode="auto">
            <a:xfrm>
              <a:off x="536864" y="2132390"/>
              <a:ext cx="176645" cy="170606"/>
            </a:xfrm>
            <a:prstGeom prst="rect">
              <a:avLst/>
            </a:prstGeom>
            <a:solidFill>
              <a:srgbClr val="0000FF"/>
            </a:solidFill>
            <a:ln w="9525">
              <a:solidFill>
                <a:schemeClr val="tx1"/>
              </a:solidFill>
              <a:round/>
              <a:headEnd/>
              <a:tailEnd/>
            </a:ln>
          </p:spPr>
          <p:txBody>
            <a:bodyPr/>
            <a:lstStyle/>
            <a:p>
              <a:endParaRPr lang="en-US">
                <a:solidFill>
                  <a:srgbClr val="000000"/>
                </a:solidFill>
              </a:endParaRPr>
            </a:p>
          </p:txBody>
        </p:sp>
      </p:grpSp>
    </p:spTree>
    <p:extLst>
      <p:ext uri="{BB962C8B-B14F-4D97-AF65-F5344CB8AC3E}">
        <p14:creationId xmlns:p14="http://schemas.microsoft.com/office/powerpoint/2010/main" val="21105966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blinds(horizontal)">
                                      <p:cBhvr>
                                        <p:cTn id="7" dur="500"/>
                                        <p:tgtEl>
                                          <p:spTgt spid="98"/>
                                        </p:tgtEl>
                                      </p:cBhvr>
                                    </p:animEffect>
                                  </p:childTnLst>
                                </p:cTn>
                              </p:par>
                              <p:par>
                                <p:cTn id="8" presetID="1" presetClass="entr" presetSubtype="0" fill="hold" grpId="1" nodeType="withEffect">
                                  <p:stCondLst>
                                    <p:cond delay="0"/>
                                  </p:stCondLst>
                                  <p:childTnLst>
                                    <p:set>
                                      <p:cBhvr>
                                        <p:cTn id="9" dur="1" fill="hold">
                                          <p:stCondLst>
                                            <p:cond delay="0"/>
                                          </p:stCondLst>
                                        </p:cTn>
                                        <p:tgtEl>
                                          <p:spTgt spid="9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3217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mph" presetSubtype="2" fill="hold" nodeType="clickEffect">
                                  <p:stCondLst>
                                    <p:cond delay="0"/>
                                  </p:stCondLst>
                                  <p:childTnLst>
                                    <p:animClr clrSpc="rgb" dir="cw">
                                      <p:cBhvr>
                                        <p:cTn id="15" dur="500" fill="hold"/>
                                        <p:tgtEl>
                                          <p:spTgt spid="432133"/>
                                        </p:tgtEl>
                                        <p:attrNameLst>
                                          <p:attrName>fillcolor</p:attrName>
                                        </p:attrNameLst>
                                      </p:cBhvr>
                                      <p:to>
                                        <a:srgbClr val="0000FF"/>
                                      </p:to>
                                    </p:animClr>
                                    <p:set>
                                      <p:cBhvr>
                                        <p:cTn id="16" dur="500" fill="hold"/>
                                        <p:tgtEl>
                                          <p:spTgt spid="432133"/>
                                        </p:tgtEl>
                                        <p:attrNameLst>
                                          <p:attrName>fill.type</p:attrName>
                                        </p:attrNameLst>
                                      </p:cBhvr>
                                      <p:to>
                                        <p:strVal val="solid"/>
                                      </p:to>
                                    </p:set>
                                    <p:set>
                                      <p:cBhvr>
                                        <p:cTn id="17" dur="500" fill="hold"/>
                                        <p:tgtEl>
                                          <p:spTgt spid="432133"/>
                                        </p:tgtEl>
                                        <p:attrNameLst>
                                          <p:attrName>fill.on</p:attrName>
                                        </p:attrNameLst>
                                      </p:cBhvr>
                                      <p:to>
                                        <p:strVal val="true"/>
                                      </p:to>
                                    </p:set>
                                  </p:childTnLst>
                                </p:cTn>
                              </p:par>
                              <p:par>
                                <p:cTn id="18" presetID="1" presetClass="exit" presetSubtype="0" fill="hold" grpId="0" nodeType="withEffect">
                                  <p:stCondLst>
                                    <p:cond delay="0"/>
                                  </p:stCondLst>
                                  <p:childTnLst>
                                    <p:set>
                                      <p:cBhvr>
                                        <p:cTn id="19" dur="1" fill="hold">
                                          <p:stCondLst>
                                            <p:cond delay="0"/>
                                          </p:stCondLst>
                                        </p:cTn>
                                        <p:tgtEl>
                                          <p:spTgt spid="432134"/>
                                        </p:tgtEl>
                                        <p:attrNameLst>
                                          <p:attrName>style.visibility</p:attrName>
                                        </p:attrNameLst>
                                      </p:cBhvr>
                                      <p:to>
                                        <p:strVal val="hidden"/>
                                      </p:to>
                                    </p:set>
                                  </p:childTnLst>
                                </p:cTn>
                              </p:par>
                              <p:par>
                                <p:cTn id="20" presetID="3" presetClass="entr" presetSubtype="10" fill="hold" grpId="0"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blinds(horizontal)">
                                      <p:cBhvr>
                                        <p:cTn id="22" dur="500"/>
                                        <p:tgtEl>
                                          <p:spTgt spid="6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blinds(horizontal)">
                                      <p:cBhvr>
                                        <p:cTn id="25" dur="500"/>
                                        <p:tgtEl>
                                          <p:spTgt spid="70"/>
                                        </p:tgtEl>
                                      </p:cBhvr>
                                    </p:animEffect>
                                  </p:childTnLst>
                                </p:cTn>
                              </p:par>
                              <p:par>
                                <p:cTn id="26" presetID="1" presetClass="emph" presetSubtype="2" fill="hold" nodeType="withEffect">
                                  <p:stCondLst>
                                    <p:cond delay="0"/>
                                  </p:stCondLst>
                                  <p:childTnLst>
                                    <p:animClr clrSpc="rgb" dir="cw">
                                      <p:cBhvr>
                                        <p:cTn id="27" dur="500" fill="hold"/>
                                        <p:tgtEl>
                                          <p:spTgt spid="66"/>
                                        </p:tgtEl>
                                        <p:attrNameLst>
                                          <p:attrName>fillcolor</p:attrName>
                                        </p:attrNameLst>
                                      </p:cBhvr>
                                      <p:to>
                                        <a:srgbClr val="FF0000"/>
                                      </p:to>
                                    </p:animClr>
                                    <p:set>
                                      <p:cBhvr>
                                        <p:cTn id="28" dur="500" fill="hold"/>
                                        <p:tgtEl>
                                          <p:spTgt spid="66"/>
                                        </p:tgtEl>
                                        <p:attrNameLst>
                                          <p:attrName>fill.type</p:attrName>
                                        </p:attrNameLst>
                                      </p:cBhvr>
                                      <p:to>
                                        <p:strVal val="solid"/>
                                      </p:to>
                                    </p:set>
                                    <p:set>
                                      <p:cBhvr>
                                        <p:cTn id="29" dur="500" fill="hold"/>
                                        <p:tgtEl>
                                          <p:spTgt spid="66"/>
                                        </p:tgtEl>
                                        <p:attrNameLst>
                                          <p:attrName>fill.on</p:attrName>
                                        </p:attrNameLst>
                                      </p:cBhvr>
                                      <p:to>
                                        <p:strVal val="tru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par>
                                <p:cTn id="34" presetID="42" presetClass="path" presetSubtype="0" accel="50000" decel="50000" fill="hold" nodeType="withEffect">
                                  <p:stCondLst>
                                    <p:cond delay="0"/>
                                  </p:stCondLst>
                                  <p:childTnLst>
                                    <p:animMotion origin="layout" path="M -1.94444E-6 3.7037E-6 L -1.94444E-6 0.36597 " pathEditMode="relative" rAng="0" ptsTypes="AA">
                                      <p:cBhvr>
                                        <p:cTn id="35" dur="1000" fill="hold"/>
                                        <p:tgtEl>
                                          <p:spTgt spid="2"/>
                                        </p:tgtEl>
                                        <p:attrNameLst>
                                          <p:attrName>ppt_x</p:attrName>
                                          <p:attrName>ppt_y</p:attrName>
                                        </p:attrNameLst>
                                      </p:cBhvr>
                                      <p:rCtr x="0" y="18300"/>
                                    </p:animMotion>
                                  </p:childTnLst>
                                </p:cTn>
                              </p:par>
                            </p:childTnLst>
                          </p:cTn>
                        </p:par>
                        <p:par>
                          <p:cTn id="36" fill="hold" nodeType="afterGroup">
                            <p:stCondLst>
                              <p:cond delay="1000"/>
                            </p:stCondLst>
                            <p:childTnLst>
                              <p:par>
                                <p:cTn id="37" presetID="1" presetClass="entr" presetSubtype="0" fill="hold" grpId="0" nodeType="afterEffect">
                                  <p:stCondLst>
                                    <p:cond delay="0"/>
                                  </p:stCondLst>
                                  <p:childTnLst>
                                    <p:set>
                                      <p:cBhvr>
                                        <p:cTn id="38" dur="1" fill="hold">
                                          <p:stCondLst>
                                            <p:cond delay="0"/>
                                          </p:stCondLst>
                                        </p:cTn>
                                        <p:tgtEl>
                                          <p:spTgt spid="107"/>
                                        </p:tgtEl>
                                        <p:attrNameLst>
                                          <p:attrName>style.visibility</p:attrName>
                                        </p:attrNameLst>
                                      </p:cBhvr>
                                      <p:to>
                                        <p:strVal val="visible"/>
                                      </p:to>
                                    </p:set>
                                  </p:childTnLst>
                                </p:cTn>
                              </p:par>
                              <p:par>
                                <p:cTn id="39" presetID="42" presetClass="path" presetSubtype="0" accel="50000" decel="50000" fill="hold" grpId="1" nodeType="withEffect">
                                  <p:stCondLst>
                                    <p:cond delay="0"/>
                                  </p:stCondLst>
                                  <p:childTnLst>
                                    <p:animMotion origin="layout" path="M 0 0  L 0 0.33333  E" pathEditMode="relative" ptsTypes="">
                                      <p:cBhvr>
                                        <p:cTn id="40" dur="1000" fill="hold"/>
                                        <p:tgtEl>
                                          <p:spTgt spid="107"/>
                                        </p:tgtEl>
                                        <p:attrNameLst>
                                          <p:attrName>ppt_x</p:attrName>
                                          <p:attrName>ppt_y</p:attrName>
                                        </p:attrNameLst>
                                      </p:cBhvr>
                                    </p:animMotion>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mph" presetSubtype="2" fill="hold" nodeType="clickEffect">
                                  <p:stCondLst>
                                    <p:cond delay="0"/>
                                  </p:stCondLst>
                                  <p:childTnLst>
                                    <p:animClr clrSpc="rgb" dir="cw">
                                      <p:cBhvr>
                                        <p:cTn id="44" dur="500" fill="hold"/>
                                        <p:tgtEl>
                                          <p:spTgt spid="63"/>
                                        </p:tgtEl>
                                        <p:attrNameLst>
                                          <p:attrName>fillcolor</p:attrName>
                                        </p:attrNameLst>
                                      </p:cBhvr>
                                      <p:to>
                                        <a:srgbClr val="0000FF"/>
                                      </p:to>
                                    </p:animClr>
                                    <p:set>
                                      <p:cBhvr>
                                        <p:cTn id="45" dur="500" fill="hold"/>
                                        <p:tgtEl>
                                          <p:spTgt spid="63"/>
                                        </p:tgtEl>
                                        <p:attrNameLst>
                                          <p:attrName>fill.type</p:attrName>
                                        </p:attrNameLst>
                                      </p:cBhvr>
                                      <p:to>
                                        <p:strVal val="solid"/>
                                      </p:to>
                                    </p:set>
                                    <p:set>
                                      <p:cBhvr>
                                        <p:cTn id="46" dur="500" fill="hold"/>
                                        <p:tgtEl>
                                          <p:spTgt spid="63"/>
                                        </p:tgtEl>
                                        <p:attrNameLst>
                                          <p:attrName>fill.on</p:attrName>
                                        </p:attrNameLst>
                                      </p:cBhvr>
                                      <p:to>
                                        <p:strVal val="true"/>
                                      </p:to>
                                    </p:set>
                                  </p:childTnLst>
                                </p:cTn>
                              </p:par>
                              <p:par>
                                <p:cTn id="47" presetID="1" presetClass="emph" presetSubtype="2" fill="hold" nodeType="withEffect">
                                  <p:stCondLst>
                                    <p:cond delay="0"/>
                                  </p:stCondLst>
                                  <p:childTnLst>
                                    <p:animClr clrSpc="rgb" dir="cw">
                                      <p:cBhvr>
                                        <p:cTn id="48" dur="500" fill="hold"/>
                                        <p:tgtEl>
                                          <p:spTgt spid="62"/>
                                        </p:tgtEl>
                                        <p:attrNameLst>
                                          <p:attrName>fillcolor</p:attrName>
                                        </p:attrNameLst>
                                      </p:cBhvr>
                                      <p:to>
                                        <a:srgbClr val="0000FF"/>
                                      </p:to>
                                    </p:animClr>
                                    <p:set>
                                      <p:cBhvr>
                                        <p:cTn id="49" dur="500" fill="hold"/>
                                        <p:tgtEl>
                                          <p:spTgt spid="62"/>
                                        </p:tgtEl>
                                        <p:attrNameLst>
                                          <p:attrName>fill.type</p:attrName>
                                        </p:attrNameLst>
                                      </p:cBhvr>
                                      <p:to>
                                        <p:strVal val="solid"/>
                                      </p:to>
                                    </p:set>
                                    <p:set>
                                      <p:cBhvr>
                                        <p:cTn id="50" dur="500" fill="hold"/>
                                        <p:tgtEl>
                                          <p:spTgt spid="62"/>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500" fill="hold"/>
                                        <p:tgtEl>
                                          <p:spTgt spid="64"/>
                                        </p:tgtEl>
                                        <p:attrNameLst>
                                          <p:attrName>fillcolor</p:attrName>
                                        </p:attrNameLst>
                                      </p:cBhvr>
                                      <p:to>
                                        <a:srgbClr val="0000FF"/>
                                      </p:to>
                                    </p:animClr>
                                    <p:set>
                                      <p:cBhvr>
                                        <p:cTn id="53" dur="500" fill="hold"/>
                                        <p:tgtEl>
                                          <p:spTgt spid="64"/>
                                        </p:tgtEl>
                                        <p:attrNameLst>
                                          <p:attrName>fill.type</p:attrName>
                                        </p:attrNameLst>
                                      </p:cBhvr>
                                      <p:to>
                                        <p:strVal val="solid"/>
                                      </p:to>
                                    </p:set>
                                    <p:set>
                                      <p:cBhvr>
                                        <p:cTn id="54" dur="500" fill="hold"/>
                                        <p:tgtEl>
                                          <p:spTgt spid="64"/>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500" fill="hold"/>
                                        <p:tgtEl>
                                          <p:spTgt spid="71"/>
                                        </p:tgtEl>
                                        <p:attrNameLst>
                                          <p:attrName>fillcolor</p:attrName>
                                        </p:attrNameLst>
                                      </p:cBhvr>
                                      <p:to>
                                        <a:srgbClr val="0000FF"/>
                                      </p:to>
                                    </p:animClr>
                                    <p:set>
                                      <p:cBhvr>
                                        <p:cTn id="57" dur="500" fill="hold"/>
                                        <p:tgtEl>
                                          <p:spTgt spid="71"/>
                                        </p:tgtEl>
                                        <p:attrNameLst>
                                          <p:attrName>fill.type</p:attrName>
                                        </p:attrNameLst>
                                      </p:cBhvr>
                                      <p:to>
                                        <p:strVal val="solid"/>
                                      </p:to>
                                    </p:set>
                                    <p:set>
                                      <p:cBhvr>
                                        <p:cTn id="58" dur="500" fill="hold"/>
                                        <p:tgtEl>
                                          <p:spTgt spid="71"/>
                                        </p:tgtEl>
                                        <p:attrNameLst>
                                          <p:attrName>fill.on</p:attrName>
                                        </p:attrNameLst>
                                      </p:cBhvr>
                                      <p:to>
                                        <p:strVal val="true"/>
                                      </p:to>
                                    </p:set>
                                  </p:childTnLst>
                                </p:cTn>
                              </p:par>
                              <p:par>
                                <p:cTn id="59" presetID="3" presetClass="exit" presetSubtype="10" fill="hold" nodeType="withEffect">
                                  <p:stCondLst>
                                    <p:cond delay="0"/>
                                  </p:stCondLst>
                                  <p:childTnLst>
                                    <p:animEffect transition="out" filter="blinds(horizontal)">
                                      <p:cBhvr>
                                        <p:cTn id="60" dur="500"/>
                                        <p:tgtEl>
                                          <p:spTgt spid="2"/>
                                        </p:tgtEl>
                                      </p:cBhvr>
                                    </p:animEffect>
                                    <p:set>
                                      <p:cBhvr>
                                        <p:cTn id="61" dur="1" fill="hold">
                                          <p:stCondLst>
                                            <p:cond delay="499"/>
                                          </p:stCondLst>
                                        </p:cTn>
                                        <p:tgtEl>
                                          <p:spTgt spid="2"/>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childTnLst>
                                </p:cTn>
                              </p:par>
                              <p:par>
                                <p:cTn id="64" presetID="42" presetClass="path" presetSubtype="0" accel="50000" decel="50000" fill="hold" nodeType="withEffect">
                                  <p:stCondLst>
                                    <p:cond delay="0"/>
                                  </p:stCondLst>
                                  <p:childTnLst>
                                    <p:animMotion origin="layout" path="M -1.94444E-6 3.7037E-6 L -1.94444E-6 0.36597 " pathEditMode="relative" rAng="0" ptsTypes="AA">
                                      <p:cBhvr>
                                        <p:cTn id="65" dur="1000" fill="hold"/>
                                        <p:tgtEl>
                                          <p:spTgt spid="3"/>
                                        </p:tgtEl>
                                        <p:attrNameLst>
                                          <p:attrName>ppt_x</p:attrName>
                                          <p:attrName>ppt_y</p:attrName>
                                        </p:attrNameLst>
                                      </p:cBhvr>
                                      <p:rCtr x="0" y="18300"/>
                                    </p:animMotion>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mph" presetSubtype="2" fill="hold" nodeType="clickEffect">
                                  <p:stCondLst>
                                    <p:cond delay="0"/>
                                  </p:stCondLst>
                                  <p:childTnLst>
                                    <p:animClr clrSpc="rgb" dir="cw">
                                      <p:cBhvr>
                                        <p:cTn id="69" dur="500" fill="hold"/>
                                        <p:tgtEl>
                                          <p:spTgt spid="62"/>
                                        </p:tgtEl>
                                        <p:attrNameLst>
                                          <p:attrName>fillcolor</p:attrName>
                                        </p:attrNameLst>
                                      </p:cBhvr>
                                      <p:to>
                                        <a:schemeClr val="bg1"/>
                                      </p:to>
                                    </p:animClr>
                                    <p:set>
                                      <p:cBhvr>
                                        <p:cTn id="70" dur="500" fill="hold"/>
                                        <p:tgtEl>
                                          <p:spTgt spid="62"/>
                                        </p:tgtEl>
                                        <p:attrNameLst>
                                          <p:attrName>fill.type</p:attrName>
                                        </p:attrNameLst>
                                      </p:cBhvr>
                                      <p:to>
                                        <p:strVal val="solid"/>
                                      </p:to>
                                    </p:set>
                                    <p:set>
                                      <p:cBhvr>
                                        <p:cTn id="71" dur="500" fill="hold"/>
                                        <p:tgtEl>
                                          <p:spTgt spid="62"/>
                                        </p:tgtEl>
                                        <p:attrNameLst>
                                          <p:attrName>fill.on</p:attrName>
                                        </p:attrNameLst>
                                      </p:cBhvr>
                                      <p:to>
                                        <p:strVal val="true"/>
                                      </p:to>
                                    </p:set>
                                  </p:childTnLst>
                                </p:cTn>
                              </p:par>
                              <p:par>
                                <p:cTn id="72" presetID="1" presetClass="emph" presetSubtype="2" fill="hold" nodeType="withEffect">
                                  <p:stCondLst>
                                    <p:cond delay="0"/>
                                  </p:stCondLst>
                                  <p:childTnLst>
                                    <p:animClr clrSpc="rgb" dir="cw">
                                      <p:cBhvr>
                                        <p:cTn id="73" dur="500" fill="hold"/>
                                        <p:tgtEl>
                                          <p:spTgt spid="63"/>
                                        </p:tgtEl>
                                        <p:attrNameLst>
                                          <p:attrName>fillcolor</p:attrName>
                                        </p:attrNameLst>
                                      </p:cBhvr>
                                      <p:to>
                                        <a:schemeClr val="bg1"/>
                                      </p:to>
                                    </p:animClr>
                                    <p:set>
                                      <p:cBhvr>
                                        <p:cTn id="74" dur="500" fill="hold"/>
                                        <p:tgtEl>
                                          <p:spTgt spid="63"/>
                                        </p:tgtEl>
                                        <p:attrNameLst>
                                          <p:attrName>fill.type</p:attrName>
                                        </p:attrNameLst>
                                      </p:cBhvr>
                                      <p:to>
                                        <p:strVal val="solid"/>
                                      </p:to>
                                    </p:set>
                                    <p:set>
                                      <p:cBhvr>
                                        <p:cTn id="75" dur="500" fill="hold"/>
                                        <p:tgtEl>
                                          <p:spTgt spid="63"/>
                                        </p:tgtEl>
                                        <p:attrNameLst>
                                          <p:attrName>fill.on</p:attrName>
                                        </p:attrNameLst>
                                      </p:cBhvr>
                                      <p:to>
                                        <p:strVal val="true"/>
                                      </p:to>
                                    </p:set>
                                  </p:childTnLst>
                                </p:cTn>
                              </p:par>
                              <p:par>
                                <p:cTn id="76" presetID="1" presetClass="emph" presetSubtype="2" fill="hold" nodeType="withEffect">
                                  <p:stCondLst>
                                    <p:cond delay="0"/>
                                  </p:stCondLst>
                                  <p:childTnLst>
                                    <p:animClr clrSpc="rgb" dir="cw">
                                      <p:cBhvr>
                                        <p:cTn id="77" dur="500" fill="hold"/>
                                        <p:tgtEl>
                                          <p:spTgt spid="64"/>
                                        </p:tgtEl>
                                        <p:attrNameLst>
                                          <p:attrName>fillcolor</p:attrName>
                                        </p:attrNameLst>
                                      </p:cBhvr>
                                      <p:to>
                                        <a:schemeClr val="bg1"/>
                                      </p:to>
                                    </p:animClr>
                                    <p:set>
                                      <p:cBhvr>
                                        <p:cTn id="78" dur="500" fill="hold"/>
                                        <p:tgtEl>
                                          <p:spTgt spid="64"/>
                                        </p:tgtEl>
                                        <p:attrNameLst>
                                          <p:attrName>fill.type</p:attrName>
                                        </p:attrNameLst>
                                      </p:cBhvr>
                                      <p:to>
                                        <p:strVal val="solid"/>
                                      </p:to>
                                    </p:set>
                                    <p:set>
                                      <p:cBhvr>
                                        <p:cTn id="79" dur="500" fill="hold"/>
                                        <p:tgtEl>
                                          <p:spTgt spid="64"/>
                                        </p:tgtEl>
                                        <p:attrNameLst>
                                          <p:attrName>fill.on</p:attrName>
                                        </p:attrNameLst>
                                      </p:cBhvr>
                                      <p:to>
                                        <p:strVal val="true"/>
                                      </p:to>
                                    </p:set>
                                  </p:childTnLst>
                                </p:cTn>
                              </p:par>
                              <p:par>
                                <p:cTn id="80" presetID="1" presetClass="emph" presetSubtype="2" fill="hold" nodeType="withEffect">
                                  <p:stCondLst>
                                    <p:cond delay="0"/>
                                  </p:stCondLst>
                                  <p:childTnLst>
                                    <p:animClr clrSpc="rgb" dir="cw">
                                      <p:cBhvr>
                                        <p:cTn id="81" dur="500" fill="hold"/>
                                        <p:tgtEl>
                                          <p:spTgt spid="71"/>
                                        </p:tgtEl>
                                        <p:attrNameLst>
                                          <p:attrName>fillcolor</p:attrName>
                                        </p:attrNameLst>
                                      </p:cBhvr>
                                      <p:to>
                                        <a:schemeClr val="bg1"/>
                                      </p:to>
                                    </p:animClr>
                                    <p:set>
                                      <p:cBhvr>
                                        <p:cTn id="82" dur="500" fill="hold"/>
                                        <p:tgtEl>
                                          <p:spTgt spid="71"/>
                                        </p:tgtEl>
                                        <p:attrNameLst>
                                          <p:attrName>fill.type</p:attrName>
                                        </p:attrNameLst>
                                      </p:cBhvr>
                                      <p:to>
                                        <p:strVal val="solid"/>
                                      </p:to>
                                    </p:set>
                                    <p:set>
                                      <p:cBhvr>
                                        <p:cTn id="83" dur="500" fill="hold"/>
                                        <p:tgtEl>
                                          <p:spTgt spid="71"/>
                                        </p:tgtEl>
                                        <p:attrNameLst>
                                          <p:attrName>fill.on</p:attrName>
                                        </p:attrNameLst>
                                      </p:cBhvr>
                                      <p:to>
                                        <p:strVal val="tru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3" presetClass="exit" presetSubtype="10" fill="hold" nodeType="clickEffect">
                                  <p:stCondLst>
                                    <p:cond delay="0"/>
                                  </p:stCondLst>
                                  <p:childTnLst>
                                    <p:animEffect transition="out" filter="blinds(horizontal)">
                                      <p:cBhvr>
                                        <p:cTn id="87" dur="500"/>
                                        <p:tgtEl>
                                          <p:spTgt spid="3"/>
                                        </p:tgtEl>
                                      </p:cBhvr>
                                    </p:animEffect>
                                    <p:set>
                                      <p:cBhvr>
                                        <p:cTn id="88" dur="1" fill="hold">
                                          <p:stCondLst>
                                            <p:cond delay="499"/>
                                          </p:stCondLst>
                                        </p:cTn>
                                        <p:tgtEl>
                                          <p:spTgt spid="3"/>
                                        </p:tgtEl>
                                        <p:attrNameLst>
                                          <p:attrName>style.visibility</p:attrName>
                                        </p:attrNameLst>
                                      </p:cBhvr>
                                      <p:to>
                                        <p:strVal val="hidden"/>
                                      </p:to>
                                    </p:set>
                                  </p:childTnLst>
                                </p:cTn>
                              </p:par>
                              <p:par>
                                <p:cTn id="89" presetID="1" presetClass="emph" presetSubtype="2" fill="hold" nodeType="withEffect">
                                  <p:stCondLst>
                                    <p:cond delay="0"/>
                                  </p:stCondLst>
                                  <p:childTnLst>
                                    <p:animClr clrSpc="rgb" dir="cw">
                                      <p:cBhvr>
                                        <p:cTn id="90" dur="500" fill="hold"/>
                                        <p:tgtEl>
                                          <p:spTgt spid="62"/>
                                        </p:tgtEl>
                                        <p:attrNameLst>
                                          <p:attrName>fillcolor</p:attrName>
                                        </p:attrNameLst>
                                      </p:cBhvr>
                                      <p:to>
                                        <a:srgbClr val="0000FF"/>
                                      </p:to>
                                    </p:animClr>
                                    <p:set>
                                      <p:cBhvr>
                                        <p:cTn id="91" dur="500" fill="hold"/>
                                        <p:tgtEl>
                                          <p:spTgt spid="62"/>
                                        </p:tgtEl>
                                        <p:attrNameLst>
                                          <p:attrName>fill.type</p:attrName>
                                        </p:attrNameLst>
                                      </p:cBhvr>
                                      <p:to>
                                        <p:strVal val="solid"/>
                                      </p:to>
                                    </p:set>
                                    <p:set>
                                      <p:cBhvr>
                                        <p:cTn id="92" dur="500" fill="hold"/>
                                        <p:tgtEl>
                                          <p:spTgt spid="62"/>
                                        </p:tgtEl>
                                        <p:attrNameLst>
                                          <p:attrName>fill.on</p:attrName>
                                        </p:attrNameLst>
                                      </p:cBhvr>
                                      <p:to>
                                        <p:strVal val="true"/>
                                      </p:to>
                                    </p:set>
                                  </p:childTnLst>
                                </p:cTn>
                              </p:par>
                              <p:par>
                                <p:cTn id="93" presetID="1" presetClass="emph" presetSubtype="2" fill="hold" nodeType="withEffect">
                                  <p:stCondLst>
                                    <p:cond delay="0"/>
                                  </p:stCondLst>
                                  <p:childTnLst>
                                    <p:animClr clrSpc="rgb" dir="cw">
                                      <p:cBhvr>
                                        <p:cTn id="94" dur="500" fill="hold"/>
                                        <p:tgtEl>
                                          <p:spTgt spid="63"/>
                                        </p:tgtEl>
                                        <p:attrNameLst>
                                          <p:attrName>fillcolor</p:attrName>
                                        </p:attrNameLst>
                                      </p:cBhvr>
                                      <p:to>
                                        <a:srgbClr val="0000FF"/>
                                      </p:to>
                                    </p:animClr>
                                    <p:set>
                                      <p:cBhvr>
                                        <p:cTn id="95" dur="500" fill="hold"/>
                                        <p:tgtEl>
                                          <p:spTgt spid="63"/>
                                        </p:tgtEl>
                                        <p:attrNameLst>
                                          <p:attrName>fill.type</p:attrName>
                                        </p:attrNameLst>
                                      </p:cBhvr>
                                      <p:to>
                                        <p:strVal val="solid"/>
                                      </p:to>
                                    </p:set>
                                    <p:set>
                                      <p:cBhvr>
                                        <p:cTn id="96" dur="500" fill="hold"/>
                                        <p:tgtEl>
                                          <p:spTgt spid="63"/>
                                        </p:tgtEl>
                                        <p:attrNameLst>
                                          <p:attrName>fill.on</p:attrName>
                                        </p:attrNameLst>
                                      </p:cBhvr>
                                      <p:to>
                                        <p:strVal val="true"/>
                                      </p:to>
                                    </p:set>
                                  </p:childTnLst>
                                </p:cTn>
                              </p:par>
                              <p:par>
                                <p:cTn id="97" presetID="1" presetClass="emph" presetSubtype="2" fill="hold" nodeType="withEffect">
                                  <p:stCondLst>
                                    <p:cond delay="0"/>
                                  </p:stCondLst>
                                  <p:childTnLst>
                                    <p:animClr clrSpc="rgb" dir="cw">
                                      <p:cBhvr>
                                        <p:cTn id="98" dur="500" fill="hold"/>
                                        <p:tgtEl>
                                          <p:spTgt spid="64"/>
                                        </p:tgtEl>
                                        <p:attrNameLst>
                                          <p:attrName>fillcolor</p:attrName>
                                        </p:attrNameLst>
                                      </p:cBhvr>
                                      <p:to>
                                        <a:srgbClr val="0000FF"/>
                                      </p:to>
                                    </p:animClr>
                                    <p:set>
                                      <p:cBhvr>
                                        <p:cTn id="99" dur="500" fill="hold"/>
                                        <p:tgtEl>
                                          <p:spTgt spid="64"/>
                                        </p:tgtEl>
                                        <p:attrNameLst>
                                          <p:attrName>fill.type</p:attrName>
                                        </p:attrNameLst>
                                      </p:cBhvr>
                                      <p:to>
                                        <p:strVal val="solid"/>
                                      </p:to>
                                    </p:set>
                                    <p:set>
                                      <p:cBhvr>
                                        <p:cTn id="100" dur="500" fill="hold"/>
                                        <p:tgtEl>
                                          <p:spTgt spid="64"/>
                                        </p:tgtEl>
                                        <p:attrNameLst>
                                          <p:attrName>fill.on</p:attrName>
                                        </p:attrNameLst>
                                      </p:cBhvr>
                                      <p:to>
                                        <p:strVal val="true"/>
                                      </p:to>
                                    </p:set>
                                  </p:childTnLst>
                                </p:cTn>
                              </p:par>
                              <p:par>
                                <p:cTn id="101" presetID="1" presetClass="emph" presetSubtype="2" fill="hold" nodeType="withEffect">
                                  <p:stCondLst>
                                    <p:cond delay="0"/>
                                  </p:stCondLst>
                                  <p:childTnLst>
                                    <p:animClr clrSpc="rgb" dir="cw">
                                      <p:cBhvr>
                                        <p:cTn id="102" dur="500" fill="hold"/>
                                        <p:tgtEl>
                                          <p:spTgt spid="71"/>
                                        </p:tgtEl>
                                        <p:attrNameLst>
                                          <p:attrName>fillcolor</p:attrName>
                                        </p:attrNameLst>
                                      </p:cBhvr>
                                      <p:to>
                                        <a:srgbClr val="0000FF"/>
                                      </p:to>
                                    </p:animClr>
                                    <p:set>
                                      <p:cBhvr>
                                        <p:cTn id="103" dur="500" fill="hold"/>
                                        <p:tgtEl>
                                          <p:spTgt spid="71"/>
                                        </p:tgtEl>
                                        <p:attrNameLst>
                                          <p:attrName>fill.type</p:attrName>
                                        </p:attrNameLst>
                                      </p:cBhvr>
                                      <p:to>
                                        <p:strVal val="solid"/>
                                      </p:to>
                                    </p:set>
                                    <p:set>
                                      <p:cBhvr>
                                        <p:cTn id="104" dur="500" fill="hold"/>
                                        <p:tgtEl>
                                          <p:spTgt spid="71"/>
                                        </p:tgtEl>
                                        <p:attrNameLst>
                                          <p:attrName>fill.on</p:attrName>
                                        </p:attrNameLst>
                                      </p:cBhvr>
                                      <p:to>
                                        <p:strVal val="true"/>
                                      </p:to>
                                    </p:set>
                                  </p:childTnLst>
                                </p:cTn>
                              </p:par>
                              <p:par>
                                <p:cTn id="105" presetID="1" presetClass="entr" presetSubtype="0" fill="hold" nodeType="withEffect">
                                  <p:stCondLst>
                                    <p:cond delay="0"/>
                                  </p:stCondLst>
                                  <p:childTnLst>
                                    <p:set>
                                      <p:cBhvr>
                                        <p:cTn id="106" dur="1" fill="hold">
                                          <p:stCondLst>
                                            <p:cond delay="0"/>
                                          </p:stCondLst>
                                        </p:cTn>
                                        <p:tgtEl>
                                          <p:spTgt spid="4"/>
                                        </p:tgtEl>
                                        <p:attrNameLst>
                                          <p:attrName>style.visibility</p:attrName>
                                        </p:attrNameLst>
                                      </p:cBhvr>
                                      <p:to>
                                        <p:strVal val="visible"/>
                                      </p:to>
                                    </p:set>
                                  </p:childTnLst>
                                </p:cTn>
                              </p:par>
                              <p:par>
                                <p:cTn id="107" presetID="42" presetClass="path" presetSubtype="0" accel="50000" decel="50000" fill="hold" nodeType="withEffect">
                                  <p:stCondLst>
                                    <p:cond delay="0"/>
                                  </p:stCondLst>
                                  <p:childTnLst>
                                    <p:animMotion origin="layout" path="M -1.94444E-6 3.7037E-6 L -1.94444E-6 0.36597 " pathEditMode="relative" rAng="0" ptsTypes="AA">
                                      <p:cBhvr>
                                        <p:cTn id="108" dur="1000" fill="hold"/>
                                        <p:tgtEl>
                                          <p:spTgt spid="4"/>
                                        </p:tgtEl>
                                        <p:attrNameLst>
                                          <p:attrName>ppt_x</p:attrName>
                                          <p:attrName>ppt_y</p:attrName>
                                        </p:attrNameLst>
                                      </p:cBhvr>
                                      <p:rCtr x="0" y="18300"/>
                                    </p:animMotion>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 presetClass="emph" presetSubtype="2" fill="hold" nodeType="clickEffect">
                                  <p:stCondLst>
                                    <p:cond delay="0"/>
                                  </p:stCondLst>
                                  <p:childTnLst>
                                    <p:animClr clrSpc="rgb" dir="cw">
                                      <p:cBhvr>
                                        <p:cTn id="112" dur="500" fill="hold"/>
                                        <p:tgtEl>
                                          <p:spTgt spid="62"/>
                                        </p:tgtEl>
                                        <p:attrNameLst>
                                          <p:attrName>fillcolor</p:attrName>
                                        </p:attrNameLst>
                                      </p:cBhvr>
                                      <p:to>
                                        <a:schemeClr val="bg1"/>
                                      </p:to>
                                    </p:animClr>
                                    <p:set>
                                      <p:cBhvr>
                                        <p:cTn id="113" dur="500" fill="hold"/>
                                        <p:tgtEl>
                                          <p:spTgt spid="62"/>
                                        </p:tgtEl>
                                        <p:attrNameLst>
                                          <p:attrName>fill.type</p:attrName>
                                        </p:attrNameLst>
                                      </p:cBhvr>
                                      <p:to>
                                        <p:strVal val="solid"/>
                                      </p:to>
                                    </p:set>
                                    <p:set>
                                      <p:cBhvr>
                                        <p:cTn id="114" dur="500" fill="hold"/>
                                        <p:tgtEl>
                                          <p:spTgt spid="62"/>
                                        </p:tgtEl>
                                        <p:attrNameLst>
                                          <p:attrName>fill.on</p:attrName>
                                        </p:attrNameLst>
                                      </p:cBhvr>
                                      <p:to>
                                        <p:strVal val="true"/>
                                      </p:to>
                                    </p:set>
                                  </p:childTnLst>
                                </p:cTn>
                              </p:par>
                              <p:par>
                                <p:cTn id="115" presetID="1" presetClass="emph" presetSubtype="2" fill="hold" nodeType="withEffect">
                                  <p:stCondLst>
                                    <p:cond delay="0"/>
                                  </p:stCondLst>
                                  <p:childTnLst>
                                    <p:animClr clrSpc="rgb" dir="cw">
                                      <p:cBhvr>
                                        <p:cTn id="116" dur="500" fill="hold"/>
                                        <p:tgtEl>
                                          <p:spTgt spid="63"/>
                                        </p:tgtEl>
                                        <p:attrNameLst>
                                          <p:attrName>fillcolor</p:attrName>
                                        </p:attrNameLst>
                                      </p:cBhvr>
                                      <p:to>
                                        <a:schemeClr val="bg1"/>
                                      </p:to>
                                    </p:animClr>
                                    <p:set>
                                      <p:cBhvr>
                                        <p:cTn id="117" dur="500" fill="hold"/>
                                        <p:tgtEl>
                                          <p:spTgt spid="63"/>
                                        </p:tgtEl>
                                        <p:attrNameLst>
                                          <p:attrName>fill.type</p:attrName>
                                        </p:attrNameLst>
                                      </p:cBhvr>
                                      <p:to>
                                        <p:strVal val="solid"/>
                                      </p:to>
                                    </p:set>
                                    <p:set>
                                      <p:cBhvr>
                                        <p:cTn id="118" dur="500" fill="hold"/>
                                        <p:tgtEl>
                                          <p:spTgt spid="63"/>
                                        </p:tgtEl>
                                        <p:attrNameLst>
                                          <p:attrName>fill.on</p:attrName>
                                        </p:attrNameLst>
                                      </p:cBhvr>
                                      <p:to>
                                        <p:strVal val="true"/>
                                      </p:to>
                                    </p:set>
                                  </p:childTnLst>
                                </p:cTn>
                              </p:par>
                              <p:par>
                                <p:cTn id="119" presetID="1" presetClass="emph" presetSubtype="2" fill="hold" nodeType="withEffect">
                                  <p:stCondLst>
                                    <p:cond delay="0"/>
                                  </p:stCondLst>
                                  <p:childTnLst>
                                    <p:animClr clrSpc="rgb" dir="cw">
                                      <p:cBhvr>
                                        <p:cTn id="120" dur="500" fill="hold"/>
                                        <p:tgtEl>
                                          <p:spTgt spid="64"/>
                                        </p:tgtEl>
                                        <p:attrNameLst>
                                          <p:attrName>fillcolor</p:attrName>
                                        </p:attrNameLst>
                                      </p:cBhvr>
                                      <p:to>
                                        <a:schemeClr val="bg1"/>
                                      </p:to>
                                    </p:animClr>
                                    <p:set>
                                      <p:cBhvr>
                                        <p:cTn id="121" dur="500" fill="hold"/>
                                        <p:tgtEl>
                                          <p:spTgt spid="64"/>
                                        </p:tgtEl>
                                        <p:attrNameLst>
                                          <p:attrName>fill.type</p:attrName>
                                        </p:attrNameLst>
                                      </p:cBhvr>
                                      <p:to>
                                        <p:strVal val="solid"/>
                                      </p:to>
                                    </p:set>
                                    <p:set>
                                      <p:cBhvr>
                                        <p:cTn id="122" dur="500" fill="hold"/>
                                        <p:tgtEl>
                                          <p:spTgt spid="64"/>
                                        </p:tgtEl>
                                        <p:attrNameLst>
                                          <p:attrName>fill.on</p:attrName>
                                        </p:attrNameLst>
                                      </p:cBhvr>
                                      <p:to>
                                        <p:strVal val="true"/>
                                      </p:to>
                                    </p:set>
                                  </p:childTnLst>
                                </p:cTn>
                              </p:par>
                              <p:par>
                                <p:cTn id="123" presetID="1" presetClass="emph" presetSubtype="2" fill="hold" nodeType="withEffect">
                                  <p:stCondLst>
                                    <p:cond delay="0"/>
                                  </p:stCondLst>
                                  <p:childTnLst>
                                    <p:animClr clrSpc="rgb" dir="cw">
                                      <p:cBhvr>
                                        <p:cTn id="124" dur="500" fill="hold"/>
                                        <p:tgtEl>
                                          <p:spTgt spid="71"/>
                                        </p:tgtEl>
                                        <p:attrNameLst>
                                          <p:attrName>fillcolor</p:attrName>
                                        </p:attrNameLst>
                                      </p:cBhvr>
                                      <p:to>
                                        <a:schemeClr val="bg1"/>
                                      </p:to>
                                    </p:animClr>
                                    <p:set>
                                      <p:cBhvr>
                                        <p:cTn id="125" dur="500" fill="hold"/>
                                        <p:tgtEl>
                                          <p:spTgt spid="71"/>
                                        </p:tgtEl>
                                        <p:attrNameLst>
                                          <p:attrName>fill.type</p:attrName>
                                        </p:attrNameLst>
                                      </p:cBhvr>
                                      <p:to>
                                        <p:strVal val="solid"/>
                                      </p:to>
                                    </p:set>
                                    <p:set>
                                      <p:cBhvr>
                                        <p:cTn id="126" dur="500" fill="hold"/>
                                        <p:tgtEl>
                                          <p:spTgt spid="71"/>
                                        </p:tgtEl>
                                        <p:attrNameLst>
                                          <p:attrName>fill.on</p:attrName>
                                        </p:attrNameLst>
                                      </p:cBhvr>
                                      <p:to>
                                        <p:strVal val="true"/>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3" presetClass="exit" presetSubtype="10" fill="hold" nodeType="clickEffect">
                                  <p:stCondLst>
                                    <p:cond delay="0"/>
                                  </p:stCondLst>
                                  <p:childTnLst>
                                    <p:animEffect transition="out" filter="blinds(horizontal)">
                                      <p:cBhvr>
                                        <p:cTn id="130" dur="500"/>
                                        <p:tgtEl>
                                          <p:spTgt spid="4"/>
                                        </p:tgtEl>
                                      </p:cBhvr>
                                    </p:animEffect>
                                    <p:set>
                                      <p:cBhvr>
                                        <p:cTn id="131" dur="1" fill="hold">
                                          <p:stCondLst>
                                            <p:cond delay="499"/>
                                          </p:stCondLst>
                                        </p:cTn>
                                        <p:tgtEl>
                                          <p:spTgt spid="4"/>
                                        </p:tgtEl>
                                        <p:attrNameLst>
                                          <p:attrName>style.visibility</p:attrName>
                                        </p:attrNameLst>
                                      </p:cBhvr>
                                      <p:to>
                                        <p:strVal val="hidden"/>
                                      </p:to>
                                    </p:set>
                                  </p:childTnLst>
                                </p:cTn>
                              </p:par>
                              <p:par>
                                <p:cTn id="132" presetID="1" presetClass="emph" presetSubtype="2" fill="hold" nodeType="withEffect">
                                  <p:stCondLst>
                                    <p:cond delay="0"/>
                                  </p:stCondLst>
                                  <p:childTnLst>
                                    <p:animClr clrSpc="rgb" dir="cw">
                                      <p:cBhvr>
                                        <p:cTn id="133" dur="500" fill="hold"/>
                                        <p:tgtEl>
                                          <p:spTgt spid="62"/>
                                        </p:tgtEl>
                                        <p:attrNameLst>
                                          <p:attrName>fillcolor</p:attrName>
                                        </p:attrNameLst>
                                      </p:cBhvr>
                                      <p:to>
                                        <a:srgbClr val="0000FF"/>
                                      </p:to>
                                    </p:animClr>
                                    <p:set>
                                      <p:cBhvr>
                                        <p:cTn id="134" dur="500" fill="hold"/>
                                        <p:tgtEl>
                                          <p:spTgt spid="62"/>
                                        </p:tgtEl>
                                        <p:attrNameLst>
                                          <p:attrName>fill.type</p:attrName>
                                        </p:attrNameLst>
                                      </p:cBhvr>
                                      <p:to>
                                        <p:strVal val="solid"/>
                                      </p:to>
                                    </p:set>
                                    <p:set>
                                      <p:cBhvr>
                                        <p:cTn id="135" dur="500" fill="hold"/>
                                        <p:tgtEl>
                                          <p:spTgt spid="62"/>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63"/>
                                        </p:tgtEl>
                                        <p:attrNameLst>
                                          <p:attrName>fillcolor</p:attrName>
                                        </p:attrNameLst>
                                      </p:cBhvr>
                                      <p:to>
                                        <a:srgbClr val="0000FF"/>
                                      </p:to>
                                    </p:animClr>
                                    <p:set>
                                      <p:cBhvr>
                                        <p:cTn id="138" dur="500" fill="hold"/>
                                        <p:tgtEl>
                                          <p:spTgt spid="63"/>
                                        </p:tgtEl>
                                        <p:attrNameLst>
                                          <p:attrName>fill.type</p:attrName>
                                        </p:attrNameLst>
                                      </p:cBhvr>
                                      <p:to>
                                        <p:strVal val="solid"/>
                                      </p:to>
                                    </p:set>
                                    <p:set>
                                      <p:cBhvr>
                                        <p:cTn id="139" dur="500" fill="hold"/>
                                        <p:tgtEl>
                                          <p:spTgt spid="63"/>
                                        </p:tgtEl>
                                        <p:attrNameLst>
                                          <p:attrName>fill.on</p:attrName>
                                        </p:attrNameLst>
                                      </p:cBhvr>
                                      <p:to>
                                        <p:strVal val="true"/>
                                      </p:to>
                                    </p:set>
                                  </p:childTnLst>
                                </p:cTn>
                              </p:par>
                              <p:par>
                                <p:cTn id="140" presetID="1" presetClass="emph" presetSubtype="2" fill="hold" nodeType="withEffect">
                                  <p:stCondLst>
                                    <p:cond delay="0"/>
                                  </p:stCondLst>
                                  <p:childTnLst>
                                    <p:animClr clrSpc="rgb" dir="cw">
                                      <p:cBhvr>
                                        <p:cTn id="141" dur="500" fill="hold"/>
                                        <p:tgtEl>
                                          <p:spTgt spid="64"/>
                                        </p:tgtEl>
                                        <p:attrNameLst>
                                          <p:attrName>fillcolor</p:attrName>
                                        </p:attrNameLst>
                                      </p:cBhvr>
                                      <p:to>
                                        <a:srgbClr val="0000FF"/>
                                      </p:to>
                                    </p:animClr>
                                    <p:set>
                                      <p:cBhvr>
                                        <p:cTn id="142" dur="500" fill="hold"/>
                                        <p:tgtEl>
                                          <p:spTgt spid="64"/>
                                        </p:tgtEl>
                                        <p:attrNameLst>
                                          <p:attrName>fill.type</p:attrName>
                                        </p:attrNameLst>
                                      </p:cBhvr>
                                      <p:to>
                                        <p:strVal val="solid"/>
                                      </p:to>
                                    </p:set>
                                    <p:set>
                                      <p:cBhvr>
                                        <p:cTn id="143" dur="500" fill="hold"/>
                                        <p:tgtEl>
                                          <p:spTgt spid="64"/>
                                        </p:tgtEl>
                                        <p:attrNameLst>
                                          <p:attrName>fill.on</p:attrName>
                                        </p:attrNameLst>
                                      </p:cBhvr>
                                      <p:to>
                                        <p:strVal val="true"/>
                                      </p:to>
                                    </p:set>
                                  </p:childTnLst>
                                </p:cTn>
                              </p:par>
                              <p:par>
                                <p:cTn id="144" presetID="1" presetClass="emph" presetSubtype="2" fill="hold" nodeType="withEffect">
                                  <p:stCondLst>
                                    <p:cond delay="0"/>
                                  </p:stCondLst>
                                  <p:childTnLst>
                                    <p:animClr clrSpc="rgb" dir="cw">
                                      <p:cBhvr>
                                        <p:cTn id="145" dur="500" fill="hold"/>
                                        <p:tgtEl>
                                          <p:spTgt spid="71"/>
                                        </p:tgtEl>
                                        <p:attrNameLst>
                                          <p:attrName>fillcolor</p:attrName>
                                        </p:attrNameLst>
                                      </p:cBhvr>
                                      <p:to>
                                        <a:srgbClr val="0000FF"/>
                                      </p:to>
                                    </p:animClr>
                                    <p:set>
                                      <p:cBhvr>
                                        <p:cTn id="146" dur="500" fill="hold"/>
                                        <p:tgtEl>
                                          <p:spTgt spid="71"/>
                                        </p:tgtEl>
                                        <p:attrNameLst>
                                          <p:attrName>fill.type</p:attrName>
                                        </p:attrNameLst>
                                      </p:cBhvr>
                                      <p:to>
                                        <p:strVal val="solid"/>
                                      </p:to>
                                    </p:set>
                                    <p:set>
                                      <p:cBhvr>
                                        <p:cTn id="147" dur="500" fill="hold"/>
                                        <p:tgtEl>
                                          <p:spTgt spid="71"/>
                                        </p:tgtEl>
                                        <p:attrNameLst>
                                          <p:attrName>fill.on</p:attrName>
                                        </p:attrNameLst>
                                      </p:cBhvr>
                                      <p:to>
                                        <p:strVal val="true"/>
                                      </p:to>
                                    </p:set>
                                  </p:childTnLst>
                                </p:cTn>
                              </p:par>
                              <p:par>
                                <p:cTn id="148" presetID="1" presetClass="entr" presetSubtype="0" fill="hold" nodeType="withEffect">
                                  <p:stCondLst>
                                    <p:cond delay="0"/>
                                  </p:stCondLst>
                                  <p:childTnLst>
                                    <p:set>
                                      <p:cBhvr>
                                        <p:cTn id="149" dur="1" fill="hold">
                                          <p:stCondLst>
                                            <p:cond delay="0"/>
                                          </p:stCondLst>
                                        </p:cTn>
                                        <p:tgtEl>
                                          <p:spTgt spid="6"/>
                                        </p:tgtEl>
                                        <p:attrNameLst>
                                          <p:attrName>style.visibility</p:attrName>
                                        </p:attrNameLst>
                                      </p:cBhvr>
                                      <p:to>
                                        <p:strVal val="visible"/>
                                      </p:to>
                                    </p:set>
                                  </p:childTnLst>
                                </p:cTn>
                              </p:par>
                              <p:par>
                                <p:cTn id="150" presetID="42" presetClass="path" presetSubtype="0" accel="50000" decel="50000" fill="hold" nodeType="withEffect">
                                  <p:stCondLst>
                                    <p:cond delay="0"/>
                                  </p:stCondLst>
                                  <p:childTnLst>
                                    <p:animMotion origin="layout" path="M -1.94444E-6 3.7037E-6 L -1.94444E-6 0.36597 " pathEditMode="relative" rAng="0" ptsTypes="AA">
                                      <p:cBhvr>
                                        <p:cTn id="151" dur="1000" fill="hold"/>
                                        <p:tgtEl>
                                          <p:spTgt spid="6"/>
                                        </p:tgtEl>
                                        <p:attrNameLst>
                                          <p:attrName>ppt_x</p:attrName>
                                          <p:attrName>ppt_y</p:attrName>
                                        </p:attrNameLst>
                                      </p:cBhvr>
                                      <p:rCtr x="0" y="18300"/>
                                    </p:animMotion>
                                  </p:childTnLst>
                                </p:cTn>
                              </p:par>
                            </p:childTnLst>
                          </p:cTn>
                        </p:par>
                      </p:childTnLst>
                    </p:cTn>
                  </p:par>
                  <p:par>
                    <p:cTn id="152" fill="hold" nodeType="clickPar">
                      <p:stCondLst>
                        <p:cond delay="indefinite"/>
                      </p:stCondLst>
                      <p:childTnLst>
                        <p:par>
                          <p:cTn id="153" fill="hold" nodeType="withGroup">
                            <p:stCondLst>
                              <p:cond delay="0"/>
                            </p:stCondLst>
                            <p:childTnLst>
                              <p:par>
                                <p:cTn id="154" presetID="1" presetClass="emph" presetSubtype="2" fill="hold" nodeType="clickEffect">
                                  <p:stCondLst>
                                    <p:cond delay="0"/>
                                  </p:stCondLst>
                                  <p:childTnLst>
                                    <p:animClr clrSpc="rgb" dir="cw">
                                      <p:cBhvr>
                                        <p:cTn id="155" dur="500" fill="hold"/>
                                        <p:tgtEl>
                                          <p:spTgt spid="62"/>
                                        </p:tgtEl>
                                        <p:attrNameLst>
                                          <p:attrName>fillcolor</p:attrName>
                                        </p:attrNameLst>
                                      </p:cBhvr>
                                      <p:to>
                                        <a:schemeClr val="bg1"/>
                                      </p:to>
                                    </p:animClr>
                                    <p:set>
                                      <p:cBhvr>
                                        <p:cTn id="156" dur="500" fill="hold"/>
                                        <p:tgtEl>
                                          <p:spTgt spid="62"/>
                                        </p:tgtEl>
                                        <p:attrNameLst>
                                          <p:attrName>fill.type</p:attrName>
                                        </p:attrNameLst>
                                      </p:cBhvr>
                                      <p:to>
                                        <p:strVal val="solid"/>
                                      </p:to>
                                    </p:set>
                                    <p:set>
                                      <p:cBhvr>
                                        <p:cTn id="157" dur="500" fill="hold"/>
                                        <p:tgtEl>
                                          <p:spTgt spid="62"/>
                                        </p:tgtEl>
                                        <p:attrNameLst>
                                          <p:attrName>fill.on</p:attrName>
                                        </p:attrNameLst>
                                      </p:cBhvr>
                                      <p:to>
                                        <p:strVal val="true"/>
                                      </p:to>
                                    </p:set>
                                  </p:childTnLst>
                                </p:cTn>
                              </p:par>
                              <p:par>
                                <p:cTn id="158" presetID="1" presetClass="emph" presetSubtype="2" fill="hold" nodeType="withEffect">
                                  <p:stCondLst>
                                    <p:cond delay="0"/>
                                  </p:stCondLst>
                                  <p:childTnLst>
                                    <p:animClr clrSpc="rgb" dir="cw">
                                      <p:cBhvr>
                                        <p:cTn id="159" dur="500" fill="hold"/>
                                        <p:tgtEl>
                                          <p:spTgt spid="63"/>
                                        </p:tgtEl>
                                        <p:attrNameLst>
                                          <p:attrName>fillcolor</p:attrName>
                                        </p:attrNameLst>
                                      </p:cBhvr>
                                      <p:to>
                                        <a:schemeClr val="bg1"/>
                                      </p:to>
                                    </p:animClr>
                                    <p:set>
                                      <p:cBhvr>
                                        <p:cTn id="160" dur="500" fill="hold"/>
                                        <p:tgtEl>
                                          <p:spTgt spid="63"/>
                                        </p:tgtEl>
                                        <p:attrNameLst>
                                          <p:attrName>fill.type</p:attrName>
                                        </p:attrNameLst>
                                      </p:cBhvr>
                                      <p:to>
                                        <p:strVal val="solid"/>
                                      </p:to>
                                    </p:set>
                                    <p:set>
                                      <p:cBhvr>
                                        <p:cTn id="161" dur="500" fill="hold"/>
                                        <p:tgtEl>
                                          <p:spTgt spid="63"/>
                                        </p:tgtEl>
                                        <p:attrNameLst>
                                          <p:attrName>fill.on</p:attrName>
                                        </p:attrNameLst>
                                      </p:cBhvr>
                                      <p:to>
                                        <p:strVal val="true"/>
                                      </p:to>
                                    </p:set>
                                  </p:childTnLst>
                                </p:cTn>
                              </p:par>
                              <p:par>
                                <p:cTn id="162" presetID="1" presetClass="emph" presetSubtype="2" fill="hold" nodeType="withEffect">
                                  <p:stCondLst>
                                    <p:cond delay="0"/>
                                  </p:stCondLst>
                                  <p:childTnLst>
                                    <p:animClr clrSpc="rgb" dir="cw">
                                      <p:cBhvr>
                                        <p:cTn id="163" dur="500" fill="hold"/>
                                        <p:tgtEl>
                                          <p:spTgt spid="64"/>
                                        </p:tgtEl>
                                        <p:attrNameLst>
                                          <p:attrName>fillcolor</p:attrName>
                                        </p:attrNameLst>
                                      </p:cBhvr>
                                      <p:to>
                                        <a:schemeClr val="bg1"/>
                                      </p:to>
                                    </p:animClr>
                                    <p:set>
                                      <p:cBhvr>
                                        <p:cTn id="164" dur="500" fill="hold"/>
                                        <p:tgtEl>
                                          <p:spTgt spid="64"/>
                                        </p:tgtEl>
                                        <p:attrNameLst>
                                          <p:attrName>fill.type</p:attrName>
                                        </p:attrNameLst>
                                      </p:cBhvr>
                                      <p:to>
                                        <p:strVal val="solid"/>
                                      </p:to>
                                    </p:set>
                                    <p:set>
                                      <p:cBhvr>
                                        <p:cTn id="165" dur="500" fill="hold"/>
                                        <p:tgtEl>
                                          <p:spTgt spid="64"/>
                                        </p:tgtEl>
                                        <p:attrNameLst>
                                          <p:attrName>fill.on</p:attrName>
                                        </p:attrNameLst>
                                      </p:cBhvr>
                                      <p:to>
                                        <p:strVal val="true"/>
                                      </p:to>
                                    </p:set>
                                  </p:childTnLst>
                                </p:cTn>
                              </p:par>
                              <p:par>
                                <p:cTn id="166" presetID="1" presetClass="emph" presetSubtype="2" fill="hold" nodeType="withEffect">
                                  <p:stCondLst>
                                    <p:cond delay="0"/>
                                  </p:stCondLst>
                                  <p:childTnLst>
                                    <p:animClr clrSpc="rgb" dir="cw">
                                      <p:cBhvr>
                                        <p:cTn id="167" dur="500" fill="hold"/>
                                        <p:tgtEl>
                                          <p:spTgt spid="71"/>
                                        </p:tgtEl>
                                        <p:attrNameLst>
                                          <p:attrName>fillcolor</p:attrName>
                                        </p:attrNameLst>
                                      </p:cBhvr>
                                      <p:to>
                                        <a:schemeClr val="bg1"/>
                                      </p:to>
                                    </p:animClr>
                                    <p:set>
                                      <p:cBhvr>
                                        <p:cTn id="168" dur="500" fill="hold"/>
                                        <p:tgtEl>
                                          <p:spTgt spid="71"/>
                                        </p:tgtEl>
                                        <p:attrNameLst>
                                          <p:attrName>fill.type</p:attrName>
                                        </p:attrNameLst>
                                      </p:cBhvr>
                                      <p:to>
                                        <p:strVal val="solid"/>
                                      </p:to>
                                    </p:set>
                                    <p:set>
                                      <p:cBhvr>
                                        <p:cTn id="169" dur="500" fill="hold"/>
                                        <p:tgtEl>
                                          <p:spTgt spid="71"/>
                                        </p:tgtEl>
                                        <p:attrNameLst>
                                          <p:attrName>fill.on</p:attrName>
                                        </p:attrNameLst>
                                      </p:cBhvr>
                                      <p:to>
                                        <p:strVal val="true"/>
                                      </p:to>
                                    </p:se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3" presetClass="exit" presetSubtype="10" fill="hold" nodeType="clickEffect">
                                  <p:stCondLst>
                                    <p:cond delay="0"/>
                                  </p:stCondLst>
                                  <p:childTnLst>
                                    <p:animEffect transition="out" filter="blinds(horizontal)">
                                      <p:cBhvr>
                                        <p:cTn id="173" dur="500"/>
                                        <p:tgtEl>
                                          <p:spTgt spid="6"/>
                                        </p:tgtEl>
                                      </p:cBhvr>
                                    </p:animEffect>
                                    <p:set>
                                      <p:cBhvr>
                                        <p:cTn id="174" dur="1" fill="hold">
                                          <p:stCondLst>
                                            <p:cond delay="499"/>
                                          </p:stCondLst>
                                        </p:cTn>
                                        <p:tgtEl>
                                          <p:spTgt spid="6"/>
                                        </p:tgtEl>
                                        <p:attrNameLst>
                                          <p:attrName>style.visibility</p:attrName>
                                        </p:attrNameLst>
                                      </p:cBhvr>
                                      <p:to>
                                        <p:strVal val="hidden"/>
                                      </p:to>
                                    </p:set>
                                  </p:childTnLst>
                                </p:cTn>
                              </p:par>
                              <p:par>
                                <p:cTn id="175" presetID="1" presetClass="emph" presetSubtype="2" fill="hold" grpId="0" nodeType="withEffect">
                                  <p:stCondLst>
                                    <p:cond delay="0"/>
                                  </p:stCondLst>
                                  <p:childTnLst>
                                    <p:animClr clrSpc="rgb" dir="cw">
                                      <p:cBhvr>
                                        <p:cTn id="176" dur="500" fill="hold"/>
                                        <p:tgtEl>
                                          <p:spTgt spid="62"/>
                                        </p:tgtEl>
                                        <p:attrNameLst>
                                          <p:attrName>fillcolor</p:attrName>
                                        </p:attrNameLst>
                                      </p:cBhvr>
                                      <p:to>
                                        <a:srgbClr val="0033CC"/>
                                      </p:to>
                                    </p:animClr>
                                    <p:set>
                                      <p:cBhvr>
                                        <p:cTn id="177" dur="500" fill="hold"/>
                                        <p:tgtEl>
                                          <p:spTgt spid="62"/>
                                        </p:tgtEl>
                                        <p:attrNameLst>
                                          <p:attrName>fill.type</p:attrName>
                                        </p:attrNameLst>
                                      </p:cBhvr>
                                      <p:to>
                                        <p:strVal val="solid"/>
                                      </p:to>
                                    </p:set>
                                    <p:set>
                                      <p:cBhvr>
                                        <p:cTn id="178" dur="500" fill="hold"/>
                                        <p:tgtEl>
                                          <p:spTgt spid="62"/>
                                        </p:tgtEl>
                                        <p:attrNameLst>
                                          <p:attrName>fill.on</p:attrName>
                                        </p:attrNameLst>
                                      </p:cBhvr>
                                      <p:to>
                                        <p:strVal val="true"/>
                                      </p:to>
                                    </p:set>
                                  </p:childTnLst>
                                </p:cTn>
                              </p:par>
                              <p:par>
                                <p:cTn id="179" presetID="1" presetClass="emph" presetSubtype="2" fill="hold" grpId="0" nodeType="withEffect">
                                  <p:stCondLst>
                                    <p:cond delay="0"/>
                                  </p:stCondLst>
                                  <p:childTnLst>
                                    <p:animClr clrSpc="rgb" dir="cw">
                                      <p:cBhvr>
                                        <p:cTn id="180" dur="500" fill="hold"/>
                                        <p:tgtEl>
                                          <p:spTgt spid="63"/>
                                        </p:tgtEl>
                                        <p:attrNameLst>
                                          <p:attrName>fillcolor</p:attrName>
                                        </p:attrNameLst>
                                      </p:cBhvr>
                                      <p:to>
                                        <a:srgbClr val="0000FF"/>
                                      </p:to>
                                    </p:animClr>
                                    <p:set>
                                      <p:cBhvr>
                                        <p:cTn id="181" dur="500" fill="hold"/>
                                        <p:tgtEl>
                                          <p:spTgt spid="63"/>
                                        </p:tgtEl>
                                        <p:attrNameLst>
                                          <p:attrName>fill.type</p:attrName>
                                        </p:attrNameLst>
                                      </p:cBhvr>
                                      <p:to>
                                        <p:strVal val="solid"/>
                                      </p:to>
                                    </p:set>
                                    <p:set>
                                      <p:cBhvr>
                                        <p:cTn id="182" dur="500" fill="hold"/>
                                        <p:tgtEl>
                                          <p:spTgt spid="63"/>
                                        </p:tgtEl>
                                        <p:attrNameLst>
                                          <p:attrName>fill.on</p:attrName>
                                        </p:attrNameLst>
                                      </p:cBhvr>
                                      <p:to>
                                        <p:strVal val="true"/>
                                      </p:to>
                                    </p:set>
                                  </p:childTnLst>
                                </p:cTn>
                              </p:par>
                              <p:par>
                                <p:cTn id="183" presetID="1" presetClass="emph" presetSubtype="2" fill="hold" grpId="0" nodeType="withEffect">
                                  <p:stCondLst>
                                    <p:cond delay="0"/>
                                  </p:stCondLst>
                                  <p:childTnLst>
                                    <p:animClr clrSpc="rgb" dir="cw">
                                      <p:cBhvr>
                                        <p:cTn id="184" dur="500" fill="hold"/>
                                        <p:tgtEl>
                                          <p:spTgt spid="64"/>
                                        </p:tgtEl>
                                        <p:attrNameLst>
                                          <p:attrName>fillcolor</p:attrName>
                                        </p:attrNameLst>
                                      </p:cBhvr>
                                      <p:to>
                                        <a:srgbClr val="0033CC"/>
                                      </p:to>
                                    </p:animClr>
                                    <p:set>
                                      <p:cBhvr>
                                        <p:cTn id="185" dur="500" fill="hold"/>
                                        <p:tgtEl>
                                          <p:spTgt spid="64"/>
                                        </p:tgtEl>
                                        <p:attrNameLst>
                                          <p:attrName>fill.type</p:attrName>
                                        </p:attrNameLst>
                                      </p:cBhvr>
                                      <p:to>
                                        <p:strVal val="solid"/>
                                      </p:to>
                                    </p:set>
                                    <p:set>
                                      <p:cBhvr>
                                        <p:cTn id="186" dur="500" fill="hold"/>
                                        <p:tgtEl>
                                          <p:spTgt spid="64"/>
                                        </p:tgtEl>
                                        <p:attrNameLst>
                                          <p:attrName>fill.on</p:attrName>
                                        </p:attrNameLst>
                                      </p:cBhvr>
                                      <p:to>
                                        <p:strVal val="true"/>
                                      </p:to>
                                    </p:set>
                                  </p:childTnLst>
                                </p:cTn>
                              </p:par>
                              <p:par>
                                <p:cTn id="187" presetID="1" presetClass="emph" presetSubtype="2" fill="hold" grpId="0" nodeType="withEffect">
                                  <p:stCondLst>
                                    <p:cond delay="0"/>
                                  </p:stCondLst>
                                  <p:childTnLst>
                                    <p:animClr clrSpc="rgb" dir="cw">
                                      <p:cBhvr>
                                        <p:cTn id="188" dur="500" fill="hold"/>
                                        <p:tgtEl>
                                          <p:spTgt spid="71"/>
                                        </p:tgtEl>
                                        <p:attrNameLst>
                                          <p:attrName>fillcolor</p:attrName>
                                        </p:attrNameLst>
                                      </p:cBhvr>
                                      <p:to>
                                        <a:srgbClr val="0033CC"/>
                                      </p:to>
                                    </p:animClr>
                                    <p:set>
                                      <p:cBhvr>
                                        <p:cTn id="189" dur="500" fill="hold"/>
                                        <p:tgtEl>
                                          <p:spTgt spid="71"/>
                                        </p:tgtEl>
                                        <p:attrNameLst>
                                          <p:attrName>fill.type</p:attrName>
                                        </p:attrNameLst>
                                      </p:cBhvr>
                                      <p:to>
                                        <p:strVal val="solid"/>
                                      </p:to>
                                    </p:set>
                                    <p:set>
                                      <p:cBhvr>
                                        <p:cTn id="190" dur="500" fill="hold"/>
                                        <p:tgtEl>
                                          <p:spTgt spid="71"/>
                                        </p:tgtEl>
                                        <p:attrNameLst>
                                          <p:attrName>fill.on</p:attrName>
                                        </p:attrNameLst>
                                      </p:cBhvr>
                                      <p:to>
                                        <p:strVal val="true"/>
                                      </p:to>
                                    </p:set>
                                  </p:childTnLst>
                                </p:cTn>
                              </p:par>
                              <p:par>
                                <p:cTn id="191" presetID="1" presetClass="entr" presetSubtype="0" fill="hold" nodeType="withEffect">
                                  <p:stCondLst>
                                    <p:cond delay="0"/>
                                  </p:stCondLst>
                                  <p:childTnLst>
                                    <p:set>
                                      <p:cBhvr>
                                        <p:cTn id="192" dur="1" fill="hold">
                                          <p:stCondLst>
                                            <p:cond delay="0"/>
                                          </p:stCondLst>
                                        </p:cTn>
                                        <p:tgtEl>
                                          <p:spTgt spid="5"/>
                                        </p:tgtEl>
                                        <p:attrNameLst>
                                          <p:attrName>style.visibility</p:attrName>
                                        </p:attrNameLst>
                                      </p:cBhvr>
                                      <p:to>
                                        <p:strVal val="visible"/>
                                      </p:to>
                                    </p:set>
                                  </p:childTnLst>
                                </p:cTn>
                              </p:par>
                              <p:par>
                                <p:cTn id="193" presetID="42" presetClass="path" presetSubtype="0" accel="50000" decel="50000" fill="hold" nodeType="withEffect">
                                  <p:stCondLst>
                                    <p:cond delay="0"/>
                                  </p:stCondLst>
                                  <p:childTnLst>
                                    <p:animMotion origin="layout" path="M -1.94444E-6 3.7037E-6 L -1.94444E-6 0.36597 " pathEditMode="relative" rAng="0" ptsTypes="AA">
                                      <p:cBhvr>
                                        <p:cTn id="194" dur="1000" fill="hold"/>
                                        <p:tgtEl>
                                          <p:spTgt spid="5"/>
                                        </p:tgtEl>
                                        <p:attrNameLst>
                                          <p:attrName>ppt_x</p:attrName>
                                          <p:attrName>ppt_y</p:attrName>
                                        </p:attrNameLst>
                                      </p:cBhvr>
                                      <p:rCtr x="0" y="18300"/>
                                    </p:animMotion>
                                  </p:childTnLst>
                                </p:cTn>
                              </p:par>
                            </p:childTnLst>
                          </p:cTn>
                        </p:par>
                      </p:childTnLst>
                    </p:cTn>
                  </p:par>
                  <p:par>
                    <p:cTn id="195" fill="hold" nodeType="clickPar">
                      <p:stCondLst>
                        <p:cond delay="indefinite"/>
                      </p:stCondLst>
                      <p:childTnLst>
                        <p:par>
                          <p:cTn id="196" fill="hold" nodeType="withGroup">
                            <p:stCondLst>
                              <p:cond delay="0"/>
                            </p:stCondLst>
                            <p:childTnLst>
                              <p:par>
                                <p:cTn id="197" presetID="1" presetClass="exit" presetSubtype="0" fill="hold" nodeType="clickEffect">
                                  <p:stCondLst>
                                    <p:cond delay="0"/>
                                  </p:stCondLst>
                                  <p:childTnLst>
                                    <p:set>
                                      <p:cBhvr>
                                        <p:cTn id="198" dur="1" fill="hold">
                                          <p:stCondLst>
                                            <p:cond delay="0"/>
                                          </p:stCondLst>
                                        </p:cTn>
                                        <p:tgtEl>
                                          <p:spTgt spid="5"/>
                                        </p:tgtEl>
                                        <p:attrNameLst>
                                          <p:attrName>style.visibility</p:attrName>
                                        </p:attrNameLst>
                                      </p:cBhvr>
                                      <p:to>
                                        <p:strVal val="hidden"/>
                                      </p:to>
                                    </p:set>
                                  </p:childTnLst>
                                </p:cTn>
                              </p:par>
                              <p:par>
                                <p:cTn id="199" presetID="1" presetClass="exit" presetSubtype="0" fill="hold" grpId="2" nodeType="withEffect">
                                  <p:stCondLst>
                                    <p:cond delay="0"/>
                                  </p:stCondLst>
                                  <p:childTnLst>
                                    <p:set>
                                      <p:cBhvr>
                                        <p:cTn id="200" dur="1" fill="hold">
                                          <p:stCondLst>
                                            <p:cond delay="0"/>
                                          </p:stCondLst>
                                        </p:cTn>
                                        <p:tgtEl>
                                          <p:spTgt spid="107"/>
                                        </p:tgtEl>
                                        <p:attrNameLst>
                                          <p:attrName>style.visibility</p:attrName>
                                        </p:attrNameLst>
                                      </p:cBhvr>
                                      <p:to>
                                        <p:strVal val="hidden"/>
                                      </p:to>
                                    </p:set>
                                  </p:childTnLst>
                                </p:cTn>
                              </p:par>
                              <p:par>
                                <p:cTn id="201" presetID="3" presetClass="entr" presetSubtype="10" fill="hold" grpId="0" nodeType="withEffect">
                                  <p:stCondLst>
                                    <p:cond delay="0"/>
                                  </p:stCondLst>
                                  <p:childTnLst>
                                    <p:set>
                                      <p:cBhvr>
                                        <p:cTn id="202" dur="1" fill="hold">
                                          <p:stCondLst>
                                            <p:cond delay="0"/>
                                          </p:stCondLst>
                                        </p:cTn>
                                        <p:tgtEl>
                                          <p:spTgt spid="432182"/>
                                        </p:tgtEl>
                                        <p:attrNameLst>
                                          <p:attrName>style.visibility</p:attrName>
                                        </p:attrNameLst>
                                      </p:cBhvr>
                                      <p:to>
                                        <p:strVal val="visible"/>
                                      </p:to>
                                    </p:set>
                                    <p:animEffect transition="in" filter="blinds(horizontal)">
                                      <p:cBhvr>
                                        <p:cTn id="203" dur="500"/>
                                        <p:tgtEl>
                                          <p:spTgt spid="432182"/>
                                        </p:tgtEl>
                                      </p:cBhvr>
                                    </p:animEffect>
                                  </p:childTnLst>
                                </p:cTn>
                              </p:par>
                              <p:par>
                                <p:cTn id="204" presetID="3" presetClass="entr" presetSubtype="10" fill="hold" nodeType="withEffect">
                                  <p:stCondLst>
                                    <p:cond delay="0"/>
                                  </p:stCondLst>
                                  <p:childTnLst>
                                    <p:set>
                                      <p:cBhvr>
                                        <p:cTn id="205" dur="1" fill="hold">
                                          <p:stCondLst>
                                            <p:cond delay="0"/>
                                          </p:stCondLst>
                                        </p:cTn>
                                        <p:tgtEl>
                                          <p:spTgt spid="432183">
                                            <p:txEl>
                                              <p:pRg st="0" end="0"/>
                                            </p:txEl>
                                          </p:spTgt>
                                        </p:tgtEl>
                                        <p:attrNameLst>
                                          <p:attrName>style.visibility</p:attrName>
                                        </p:attrNameLst>
                                      </p:cBhvr>
                                      <p:to>
                                        <p:strVal val="visible"/>
                                      </p:to>
                                    </p:set>
                                    <p:animEffect transition="in" filter="blinds(horizontal)">
                                      <p:cBhvr>
                                        <p:cTn id="206" dur="500"/>
                                        <p:tgtEl>
                                          <p:spTgt spid="432183">
                                            <p:txEl>
                                              <p:pRg st="0" end="0"/>
                                            </p:txEl>
                                          </p:spTgt>
                                        </p:tgtEl>
                                      </p:cBhvr>
                                    </p:animEffect>
                                  </p:childTnLst>
                                </p:cTn>
                              </p:par>
                              <p:par>
                                <p:cTn id="207" presetID="1" presetClass="entr" presetSubtype="0" fill="hold" grpId="0" nodeType="withEffect">
                                  <p:stCondLst>
                                    <p:cond delay="0"/>
                                  </p:stCondLst>
                                  <p:childTnLst>
                                    <p:set>
                                      <p:cBhvr>
                                        <p:cTn id="208" dur="1" fill="hold">
                                          <p:stCondLst>
                                            <p:cond delay="0"/>
                                          </p:stCondLst>
                                        </p:cTn>
                                        <p:tgtEl>
                                          <p:spTgt spid="432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432134" grpId="0"/>
      <p:bldP spid="62" grpId="0" animBg="1"/>
      <p:bldP spid="63" grpId="0" animBg="1"/>
      <p:bldP spid="64" grpId="0" animBg="1"/>
      <p:bldP spid="432178" grpId="0"/>
      <p:bldP spid="432182" grpId="0" animBg="1"/>
      <p:bldP spid="432184" grpId="0" animBg="1"/>
      <p:bldP spid="69" grpId="0" animBg="1"/>
      <p:bldP spid="70" grpId="0" animBg="1"/>
      <p:bldP spid="71" grpId="0" animBg="1"/>
      <p:bldP spid="107" grpId="0" animBg="1"/>
      <p:bldP spid="107" grpId="1" animBg="1"/>
      <p:bldP spid="107"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smtClean="0">
                <a:ea typeface="ＭＳ Ｐゴシック" pitchFamily="34" charset="-128"/>
              </a:rPr>
              <a:t>DRAM Bank Operation</a:t>
            </a:r>
          </a:p>
        </p:txBody>
      </p:sp>
      <p:sp>
        <p:nvSpPr>
          <p:cNvPr id="3072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E908F80-9F5B-478F-B75E-64D5FE2C2909}" type="slidenum">
              <a:rPr lang="en-US" sz="1600">
                <a:solidFill>
                  <a:srgbClr val="000000"/>
                </a:solidFill>
                <a:latin typeface="Garamond" pitchFamily="18" charset="0"/>
              </a:rPr>
              <a:pPr eaLnBrk="1" hangingPunct="1"/>
              <a:t>13</a:t>
            </a:fld>
            <a:endParaRPr lang="en-US" sz="1600">
              <a:solidFill>
                <a:srgbClr val="000000"/>
              </a:solidFill>
              <a:latin typeface="Garamond" pitchFamily="18" charset="0"/>
            </a:endParaRPr>
          </a:p>
        </p:txBody>
      </p:sp>
      <p:sp>
        <p:nvSpPr>
          <p:cNvPr id="30724" name="Rectangle 4"/>
          <p:cNvSpPr>
            <a:spLocks noChangeArrowheads="1"/>
          </p:cNvSpPr>
          <p:nvPr/>
        </p:nvSpPr>
        <p:spPr bwMode="auto">
          <a:xfrm>
            <a:off x="3822700" y="1643063"/>
            <a:ext cx="1612900" cy="22463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0725" name="Line 5"/>
          <p:cNvSpPr>
            <a:spLocks noChangeShapeType="1"/>
          </p:cNvSpPr>
          <p:nvPr/>
        </p:nvSpPr>
        <p:spPr bwMode="auto">
          <a:xfrm>
            <a:off x="3822700" y="1931988"/>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0726" name="Line 6"/>
          <p:cNvSpPr>
            <a:spLocks noChangeShapeType="1"/>
          </p:cNvSpPr>
          <p:nvPr/>
        </p:nvSpPr>
        <p:spPr bwMode="auto">
          <a:xfrm>
            <a:off x="3822700" y="2219325"/>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0727" name="Line 7"/>
          <p:cNvSpPr>
            <a:spLocks noChangeShapeType="1"/>
          </p:cNvSpPr>
          <p:nvPr/>
        </p:nvSpPr>
        <p:spPr bwMode="auto">
          <a:xfrm>
            <a:off x="3822700" y="2508250"/>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0728" name="Line 8"/>
          <p:cNvSpPr>
            <a:spLocks noChangeShapeType="1"/>
          </p:cNvSpPr>
          <p:nvPr/>
        </p:nvSpPr>
        <p:spPr bwMode="auto">
          <a:xfrm>
            <a:off x="3822700" y="2795588"/>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0729" name="Line 9"/>
          <p:cNvSpPr>
            <a:spLocks noChangeShapeType="1"/>
          </p:cNvSpPr>
          <p:nvPr/>
        </p:nvSpPr>
        <p:spPr bwMode="auto">
          <a:xfrm>
            <a:off x="3822700" y="3082925"/>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0730" name="Line 10"/>
          <p:cNvSpPr>
            <a:spLocks noChangeShapeType="1"/>
          </p:cNvSpPr>
          <p:nvPr/>
        </p:nvSpPr>
        <p:spPr bwMode="auto">
          <a:xfrm>
            <a:off x="3822700" y="3371850"/>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Rectangle 12"/>
          <p:cNvSpPr>
            <a:spLocks noChangeArrowheads="1"/>
          </p:cNvSpPr>
          <p:nvPr/>
        </p:nvSpPr>
        <p:spPr bwMode="auto">
          <a:xfrm>
            <a:off x="3822700" y="4465638"/>
            <a:ext cx="1612900" cy="2889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Line 13"/>
          <p:cNvSpPr>
            <a:spLocks noChangeShapeType="1"/>
          </p:cNvSpPr>
          <p:nvPr/>
        </p:nvSpPr>
        <p:spPr bwMode="auto">
          <a:xfrm>
            <a:off x="4629150" y="3889375"/>
            <a:ext cx="0" cy="57626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Text Box 14"/>
          <p:cNvSpPr txBox="1">
            <a:spLocks noChangeArrowheads="1"/>
          </p:cNvSpPr>
          <p:nvPr/>
        </p:nvSpPr>
        <p:spPr bwMode="auto">
          <a:xfrm>
            <a:off x="5389563" y="4408488"/>
            <a:ext cx="1314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CC0000"/>
                </a:solidFill>
                <a:cs typeface="Arial" pitchFamily="34" charset="0"/>
              </a:rPr>
              <a:t>Row Buffer</a:t>
            </a:r>
          </a:p>
        </p:txBody>
      </p:sp>
      <p:sp>
        <p:nvSpPr>
          <p:cNvPr id="15" name="Text Box 15"/>
          <p:cNvSpPr txBox="1">
            <a:spLocks noChangeArrowheads="1"/>
          </p:cNvSpPr>
          <p:nvPr/>
        </p:nvSpPr>
        <p:spPr bwMode="auto">
          <a:xfrm>
            <a:off x="136525" y="1244600"/>
            <a:ext cx="2171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3399"/>
                </a:solidFill>
                <a:cs typeface="Arial" pitchFamily="34" charset="0"/>
              </a:rPr>
              <a:t>(Row 0, Column 0)</a:t>
            </a:r>
          </a:p>
        </p:txBody>
      </p:sp>
      <p:sp>
        <p:nvSpPr>
          <p:cNvPr id="16" name="Rectangle 16"/>
          <p:cNvSpPr>
            <a:spLocks noChangeArrowheads="1"/>
          </p:cNvSpPr>
          <p:nvPr/>
        </p:nvSpPr>
        <p:spPr bwMode="auto">
          <a:xfrm>
            <a:off x="2900363" y="1643063"/>
            <a:ext cx="461962" cy="22463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Text Box 17"/>
          <p:cNvSpPr txBox="1">
            <a:spLocks noChangeArrowheads="1"/>
          </p:cNvSpPr>
          <p:nvPr/>
        </p:nvSpPr>
        <p:spPr bwMode="auto">
          <a:xfrm rot="-5400000">
            <a:off x="2356644" y="2596357"/>
            <a:ext cx="1530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cs typeface="Arial" pitchFamily="34" charset="0"/>
              </a:rPr>
              <a:t>Row decoder</a:t>
            </a:r>
          </a:p>
        </p:txBody>
      </p:sp>
      <p:sp>
        <p:nvSpPr>
          <p:cNvPr id="18" name="Text Box 19"/>
          <p:cNvSpPr txBox="1">
            <a:spLocks noChangeArrowheads="1"/>
          </p:cNvSpPr>
          <p:nvPr/>
        </p:nvSpPr>
        <p:spPr bwMode="auto">
          <a:xfrm>
            <a:off x="3889375" y="5056188"/>
            <a:ext cx="1479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cs typeface="Arial" pitchFamily="34" charset="0"/>
              </a:rPr>
              <a:t>Column mux</a:t>
            </a:r>
          </a:p>
        </p:txBody>
      </p:sp>
      <p:sp>
        <p:nvSpPr>
          <p:cNvPr id="30738" name="Line 20"/>
          <p:cNvSpPr>
            <a:spLocks noChangeShapeType="1"/>
          </p:cNvSpPr>
          <p:nvPr/>
        </p:nvSpPr>
        <p:spPr bwMode="auto">
          <a:xfrm>
            <a:off x="4052888"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0739" name="Line 21"/>
          <p:cNvSpPr>
            <a:spLocks noChangeShapeType="1"/>
          </p:cNvSpPr>
          <p:nvPr/>
        </p:nvSpPr>
        <p:spPr bwMode="auto">
          <a:xfrm>
            <a:off x="4283075"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0740" name="Line 22"/>
          <p:cNvSpPr>
            <a:spLocks noChangeShapeType="1"/>
          </p:cNvSpPr>
          <p:nvPr/>
        </p:nvSpPr>
        <p:spPr bwMode="auto">
          <a:xfrm>
            <a:off x="4514850"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0741" name="Line 23"/>
          <p:cNvSpPr>
            <a:spLocks noChangeShapeType="1"/>
          </p:cNvSpPr>
          <p:nvPr/>
        </p:nvSpPr>
        <p:spPr bwMode="auto">
          <a:xfrm>
            <a:off x="4745038"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0742" name="Line 24"/>
          <p:cNvSpPr>
            <a:spLocks noChangeShapeType="1"/>
          </p:cNvSpPr>
          <p:nvPr/>
        </p:nvSpPr>
        <p:spPr bwMode="auto">
          <a:xfrm>
            <a:off x="4975225"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0743" name="Line 25"/>
          <p:cNvSpPr>
            <a:spLocks noChangeShapeType="1"/>
          </p:cNvSpPr>
          <p:nvPr/>
        </p:nvSpPr>
        <p:spPr bwMode="auto">
          <a:xfrm>
            <a:off x="5205413"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0744" name="Line 26"/>
          <p:cNvSpPr>
            <a:spLocks noChangeShapeType="1"/>
          </p:cNvSpPr>
          <p:nvPr/>
        </p:nvSpPr>
        <p:spPr bwMode="auto">
          <a:xfrm>
            <a:off x="3822700" y="3636963"/>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7"/>
          <p:cNvSpPr>
            <a:spLocks noChangeShapeType="1"/>
          </p:cNvSpPr>
          <p:nvPr/>
        </p:nvSpPr>
        <p:spPr bwMode="auto">
          <a:xfrm>
            <a:off x="3362325" y="2795588"/>
            <a:ext cx="4603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Line 28"/>
          <p:cNvSpPr>
            <a:spLocks noChangeShapeType="1"/>
          </p:cNvSpPr>
          <p:nvPr/>
        </p:nvSpPr>
        <p:spPr bwMode="auto">
          <a:xfrm>
            <a:off x="4637088" y="4754563"/>
            <a:ext cx="0" cy="28733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Line 39"/>
          <p:cNvSpPr>
            <a:spLocks noChangeShapeType="1"/>
          </p:cNvSpPr>
          <p:nvPr/>
        </p:nvSpPr>
        <p:spPr bwMode="auto">
          <a:xfrm>
            <a:off x="2266950" y="2795588"/>
            <a:ext cx="6334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 name="Text Box 40"/>
          <p:cNvSpPr txBox="1">
            <a:spLocks noChangeArrowheads="1"/>
          </p:cNvSpPr>
          <p:nvPr/>
        </p:nvSpPr>
        <p:spPr bwMode="auto">
          <a:xfrm>
            <a:off x="558800" y="2565400"/>
            <a:ext cx="170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cs typeface="Arial" pitchFamily="34" charset="0"/>
              </a:rPr>
              <a:t>Row address 0</a:t>
            </a:r>
          </a:p>
        </p:txBody>
      </p:sp>
      <p:sp>
        <p:nvSpPr>
          <p:cNvPr id="30" name="Text Box 41"/>
          <p:cNvSpPr txBox="1">
            <a:spLocks noChangeArrowheads="1"/>
          </p:cNvSpPr>
          <p:nvPr/>
        </p:nvSpPr>
        <p:spPr bwMode="auto">
          <a:xfrm>
            <a:off x="1301750" y="5078413"/>
            <a:ext cx="2038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cs typeface="Arial" pitchFamily="34" charset="0"/>
              </a:rPr>
              <a:t>Column address 0</a:t>
            </a:r>
          </a:p>
        </p:txBody>
      </p:sp>
      <p:sp>
        <p:nvSpPr>
          <p:cNvPr id="31" name="Line 42"/>
          <p:cNvSpPr>
            <a:spLocks noChangeShapeType="1"/>
          </p:cNvSpPr>
          <p:nvPr/>
        </p:nvSpPr>
        <p:spPr bwMode="auto">
          <a:xfrm>
            <a:off x="3414713" y="5272088"/>
            <a:ext cx="4603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 name="Line 43"/>
          <p:cNvSpPr>
            <a:spLocks noChangeShapeType="1"/>
          </p:cNvSpPr>
          <p:nvPr/>
        </p:nvSpPr>
        <p:spPr bwMode="auto">
          <a:xfrm>
            <a:off x="4629150" y="544512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Text Box 44"/>
          <p:cNvSpPr txBox="1">
            <a:spLocks noChangeArrowheads="1"/>
          </p:cNvSpPr>
          <p:nvPr/>
        </p:nvSpPr>
        <p:spPr bwMode="auto">
          <a:xfrm>
            <a:off x="4283075" y="5734050"/>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cs typeface="Arial" pitchFamily="34" charset="0"/>
              </a:rPr>
              <a:t>Data</a:t>
            </a:r>
          </a:p>
        </p:txBody>
      </p:sp>
      <p:sp>
        <p:nvSpPr>
          <p:cNvPr id="34" name="Rectangle 45"/>
          <p:cNvSpPr>
            <a:spLocks noChangeArrowheads="1"/>
          </p:cNvSpPr>
          <p:nvPr/>
        </p:nvSpPr>
        <p:spPr bwMode="auto">
          <a:xfrm>
            <a:off x="3822700" y="1643063"/>
            <a:ext cx="1612900" cy="288925"/>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35" name="Rectangle 47"/>
          <p:cNvSpPr>
            <a:spLocks noChangeArrowheads="1"/>
          </p:cNvSpPr>
          <p:nvPr/>
        </p:nvSpPr>
        <p:spPr bwMode="auto">
          <a:xfrm>
            <a:off x="3822700" y="4465638"/>
            <a:ext cx="1612900" cy="288925"/>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36" name="Rectangle 48"/>
          <p:cNvSpPr>
            <a:spLocks noChangeArrowheads="1"/>
          </p:cNvSpPr>
          <p:nvPr/>
        </p:nvSpPr>
        <p:spPr bwMode="auto">
          <a:xfrm>
            <a:off x="3822700" y="4465638"/>
            <a:ext cx="230188" cy="288925"/>
          </a:xfrm>
          <a:prstGeom prst="rect">
            <a:avLst/>
          </a:prstGeom>
          <a:solidFill>
            <a:srgbClr val="FF6600"/>
          </a:solidFill>
          <a:ln w="9525">
            <a:solidFill>
              <a:schemeClr val="tx1"/>
            </a:solidFill>
            <a:miter lim="800000"/>
            <a:headEnd/>
            <a:tailEnd/>
          </a:ln>
        </p:spPr>
        <p:txBody>
          <a:bodyPr wrap="none" anchor="ctr"/>
          <a:lstStyle/>
          <a:p>
            <a:endParaRPr lang="en-US"/>
          </a:p>
        </p:txBody>
      </p:sp>
      <p:sp>
        <p:nvSpPr>
          <p:cNvPr id="37" name="Text Box 49"/>
          <p:cNvSpPr txBox="1">
            <a:spLocks noChangeArrowheads="1"/>
          </p:cNvSpPr>
          <p:nvPr/>
        </p:nvSpPr>
        <p:spPr bwMode="auto">
          <a:xfrm>
            <a:off x="4225925" y="4421188"/>
            <a:ext cx="831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chemeClr val="bg1"/>
                </a:solidFill>
                <a:cs typeface="Arial" pitchFamily="34" charset="0"/>
              </a:rPr>
              <a:t>Row 0</a:t>
            </a:r>
          </a:p>
        </p:txBody>
      </p:sp>
      <p:sp>
        <p:nvSpPr>
          <p:cNvPr id="38" name="Text Box 50"/>
          <p:cNvSpPr txBox="1">
            <a:spLocks noChangeArrowheads="1"/>
          </p:cNvSpPr>
          <p:nvPr/>
        </p:nvSpPr>
        <p:spPr bwMode="auto">
          <a:xfrm>
            <a:off x="4237038" y="4421188"/>
            <a:ext cx="831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cs typeface="Arial" pitchFamily="34" charset="0"/>
              </a:rPr>
              <a:t>Empty</a:t>
            </a:r>
          </a:p>
        </p:txBody>
      </p:sp>
      <p:sp>
        <p:nvSpPr>
          <p:cNvPr id="39" name="Text Box 51"/>
          <p:cNvSpPr txBox="1">
            <a:spLocks noChangeArrowheads="1"/>
          </p:cNvSpPr>
          <p:nvPr/>
        </p:nvSpPr>
        <p:spPr bwMode="auto">
          <a:xfrm>
            <a:off x="7938" y="1530350"/>
            <a:ext cx="2301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3399"/>
                </a:solidFill>
                <a:cs typeface="Arial" pitchFamily="34" charset="0"/>
              </a:rPr>
              <a:t>  (Row 0, Column 1)</a:t>
            </a:r>
          </a:p>
        </p:txBody>
      </p:sp>
      <p:sp>
        <p:nvSpPr>
          <p:cNvPr id="40" name="Text Box 52"/>
          <p:cNvSpPr txBox="1">
            <a:spLocks noChangeArrowheads="1"/>
          </p:cNvSpPr>
          <p:nvPr/>
        </p:nvSpPr>
        <p:spPr bwMode="auto">
          <a:xfrm>
            <a:off x="1301750" y="5078413"/>
            <a:ext cx="2038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cs typeface="Arial" pitchFamily="34" charset="0"/>
              </a:rPr>
              <a:t>Column address 1</a:t>
            </a:r>
          </a:p>
        </p:txBody>
      </p:sp>
      <p:sp>
        <p:nvSpPr>
          <p:cNvPr id="41" name="Rectangle 53"/>
          <p:cNvSpPr>
            <a:spLocks noChangeArrowheads="1"/>
          </p:cNvSpPr>
          <p:nvPr/>
        </p:nvSpPr>
        <p:spPr bwMode="auto">
          <a:xfrm>
            <a:off x="4054475" y="4465638"/>
            <a:ext cx="230188" cy="288925"/>
          </a:xfrm>
          <a:prstGeom prst="rect">
            <a:avLst/>
          </a:prstGeom>
          <a:solidFill>
            <a:srgbClr val="FF6600"/>
          </a:solidFill>
          <a:ln w="9525">
            <a:solidFill>
              <a:schemeClr val="tx1"/>
            </a:solidFill>
            <a:miter lim="800000"/>
            <a:headEnd/>
            <a:tailEnd/>
          </a:ln>
        </p:spPr>
        <p:txBody>
          <a:bodyPr wrap="none" anchor="ctr"/>
          <a:lstStyle/>
          <a:p>
            <a:endParaRPr lang="en-US"/>
          </a:p>
        </p:txBody>
      </p:sp>
      <p:sp>
        <p:nvSpPr>
          <p:cNvPr id="42" name="Text Box 54"/>
          <p:cNvSpPr txBox="1">
            <a:spLocks noChangeArrowheads="1"/>
          </p:cNvSpPr>
          <p:nvPr/>
        </p:nvSpPr>
        <p:spPr bwMode="auto">
          <a:xfrm>
            <a:off x="136525" y="1797050"/>
            <a:ext cx="2236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3399"/>
                </a:solidFill>
                <a:cs typeface="Arial" pitchFamily="34" charset="0"/>
              </a:rPr>
              <a:t>(Row 0, Column 85)</a:t>
            </a:r>
          </a:p>
        </p:txBody>
      </p:sp>
      <p:sp>
        <p:nvSpPr>
          <p:cNvPr id="43" name="Rectangle 55"/>
          <p:cNvSpPr>
            <a:spLocks noChangeArrowheads="1"/>
          </p:cNvSpPr>
          <p:nvPr/>
        </p:nvSpPr>
        <p:spPr bwMode="auto">
          <a:xfrm>
            <a:off x="5032375" y="4465638"/>
            <a:ext cx="230188" cy="288925"/>
          </a:xfrm>
          <a:prstGeom prst="rect">
            <a:avLst/>
          </a:prstGeom>
          <a:solidFill>
            <a:srgbClr val="FF6600"/>
          </a:solidFill>
          <a:ln w="9525">
            <a:solidFill>
              <a:schemeClr val="tx1"/>
            </a:solidFill>
            <a:miter lim="800000"/>
            <a:headEnd/>
            <a:tailEnd/>
          </a:ln>
        </p:spPr>
        <p:txBody>
          <a:bodyPr wrap="none" anchor="ctr"/>
          <a:lstStyle/>
          <a:p>
            <a:endParaRPr lang="en-US"/>
          </a:p>
        </p:txBody>
      </p:sp>
      <p:sp>
        <p:nvSpPr>
          <p:cNvPr id="44" name="Text Box 56"/>
          <p:cNvSpPr txBox="1">
            <a:spLocks noChangeArrowheads="1"/>
          </p:cNvSpPr>
          <p:nvPr/>
        </p:nvSpPr>
        <p:spPr bwMode="auto">
          <a:xfrm>
            <a:off x="1301750" y="5078413"/>
            <a:ext cx="218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cs typeface="Arial" pitchFamily="34" charset="0"/>
              </a:rPr>
              <a:t>Column address 85</a:t>
            </a:r>
          </a:p>
        </p:txBody>
      </p:sp>
      <p:sp>
        <p:nvSpPr>
          <p:cNvPr id="45" name="Text Box 58"/>
          <p:cNvSpPr txBox="1">
            <a:spLocks noChangeArrowheads="1"/>
          </p:cNvSpPr>
          <p:nvPr/>
        </p:nvSpPr>
        <p:spPr bwMode="auto">
          <a:xfrm>
            <a:off x="144463" y="2070100"/>
            <a:ext cx="2173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3399"/>
                </a:solidFill>
                <a:cs typeface="Arial" pitchFamily="34" charset="0"/>
              </a:rPr>
              <a:t>(Row 1, Column 0)</a:t>
            </a:r>
          </a:p>
        </p:txBody>
      </p:sp>
      <p:sp>
        <p:nvSpPr>
          <p:cNvPr id="46" name="Text Box 59"/>
          <p:cNvSpPr txBox="1">
            <a:spLocks noChangeArrowheads="1"/>
          </p:cNvSpPr>
          <p:nvPr/>
        </p:nvSpPr>
        <p:spPr bwMode="auto">
          <a:xfrm>
            <a:off x="6669088" y="4408488"/>
            <a:ext cx="552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chemeClr val="accent2"/>
                </a:solidFill>
                <a:cs typeface="Arial" pitchFamily="34" charset="0"/>
              </a:rPr>
              <a:t>HIT</a:t>
            </a:r>
          </a:p>
        </p:txBody>
      </p:sp>
      <p:sp>
        <p:nvSpPr>
          <p:cNvPr id="47" name="Text Box 60"/>
          <p:cNvSpPr txBox="1">
            <a:spLocks noChangeArrowheads="1"/>
          </p:cNvSpPr>
          <p:nvPr/>
        </p:nvSpPr>
        <p:spPr bwMode="auto">
          <a:xfrm>
            <a:off x="6667500" y="4408488"/>
            <a:ext cx="552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chemeClr val="accent2"/>
                </a:solidFill>
                <a:cs typeface="Arial" pitchFamily="34" charset="0"/>
              </a:rPr>
              <a:t>HIT</a:t>
            </a:r>
          </a:p>
        </p:txBody>
      </p:sp>
      <p:sp>
        <p:nvSpPr>
          <p:cNvPr id="48" name="Text Box 61"/>
          <p:cNvSpPr txBox="1">
            <a:spLocks noChangeArrowheads="1"/>
          </p:cNvSpPr>
          <p:nvPr/>
        </p:nvSpPr>
        <p:spPr bwMode="auto">
          <a:xfrm>
            <a:off x="561975" y="2565400"/>
            <a:ext cx="170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cs typeface="Arial" pitchFamily="34" charset="0"/>
              </a:rPr>
              <a:t>Row address 1</a:t>
            </a:r>
          </a:p>
        </p:txBody>
      </p:sp>
      <p:sp>
        <p:nvSpPr>
          <p:cNvPr id="49" name="Rectangle 62"/>
          <p:cNvSpPr>
            <a:spLocks noChangeArrowheads="1"/>
          </p:cNvSpPr>
          <p:nvPr/>
        </p:nvSpPr>
        <p:spPr bwMode="auto">
          <a:xfrm>
            <a:off x="3822700" y="1931988"/>
            <a:ext cx="1612900" cy="288925"/>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50" name="Rectangle 63"/>
          <p:cNvSpPr>
            <a:spLocks noChangeArrowheads="1"/>
          </p:cNvSpPr>
          <p:nvPr/>
        </p:nvSpPr>
        <p:spPr bwMode="auto">
          <a:xfrm>
            <a:off x="3822700" y="4465638"/>
            <a:ext cx="1612900" cy="288925"/>
          </a:xfrm>
          <a:prstGeom prst="rect">
            <a:avLst/>
          </a:prstGeom>
          <a:solidFill>
            <a:srgbClr val="0000FF"/>
          </a:solidFill>
          <a:ln w="9525">
            <a:solidFill>
              <a:schemeClr val="tx1"/>
            </a:solidFill>
            <a:miter lim="800000"/>
            <a:headEnd/>
            <a:tailEnd/>
          </a:ln>
        </p:spPr>
        <p:txBody>
          <a:bodyPr wrap="none" anchor="ctr"/>
          <a:lstStyle/>
          <a:p>
            <a:endParaRPr lang="en-US"/>
          </a:p>
        </p:txBody>
      </p:sp>
      <p:sp>
        <p:nvSpPr>
          <p:cNvPr id="51" name="Rectangle 64"/>
          <p:cNvSpPr>
            <a:spLocks noChangeArrowheads="1"/>
          </p:cNvSpPr>
          <p:nvPr/>
        </p:nvSpPr>
        <p:spPr bwMode="auto">
          <a:xfrm>
            <a:off x="3822700" y="4465638"/>
            <a:ext cx="230188" cy="288925"/>
          </a:xfrm>
          <a:prstGeom prst="rect">
            <a:avLst/>
          </a:prstGeom>
          <a:solidFill>
            <a:srgbClr val="FF6600"/>
          </a:solidFill>
          <a:ln w="9525">
            <a:solidFill>
              <a:schemeClr val="tx1"/>
            </a:solidFill>
            <a:miter lim="800000"/>
            <a:headEnd/>
            <a:tailEnd/>
          </a:ln>
        </p:spPr>
        <p:txBody>
          <a:bodyPr wrap="none" anchor="ctr"/>
          <a:lstStyle/>
          <a:p>
            <a:endParaRPr lang="en-US"/>
          </a:p>
        </p:txBody>
      </p:sp>
      <p:sp>
        <p:nvSpPr>
          <p:cNvPr id="52" name="Text Box 65"/>
          <p:cNvSpPr txBox="1">
            <a:spLocks noChangeArrowheads="1"/>
          </p:cNvSpPr>
          <p:nvPr/>
        </p:nvSpPr>
        <p:spPr bwMode="auto">
          <a:xfrm>
            <a:off x="4273550" y="4419600"/>
            <a:ext cx="831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chemeClr val="bg1"/>
                </a:solidFill>
                <a:cs typeface="Arial" pitchFamily="34" charset="0"/>
              </a:rPr>
              <a:t>Row 1</a:t>
            </a:r>
          </a:p>
        </p:txBody>
      </p:sp>
      <p:sp>
        <p:nvSpPr>
          <p:cNvPr id="53" name="Text Box 66"/>
          <p:cNvSpPr txBox="1">
            <a:spLocks noChangeArrowheads="1"/>
          </p:cNvSpPr>
          <p:nvPr/>
        </p:nvSpPr>
        <p:spPr bwMode="auto">
          <a:xfrm>
            <a:off x="1301750" y="5076825"/>
            <a:ext cx="203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cs typeface="Arial" pitchFamily="34" charset="0"/>
              </a:rPr>
              <a:t>Column address 0</a:t>
            </a:r>
          </a:p>
        </p:txBody>
      </p:sp>
      <p:sp>
        <p:nvSpPr>
          <p:cNvPr id="54" name="Text Box 67"/>
          <p:cNvSpPr txBox="1">
            <a:spLocks noChangeArrowheads="1"/>
          </p:cNvSpPr>
          <p:nvPr/>
        </p:nvSpPr>
        <p:spPr bwMode="auto">
          <a:xfrm>
            <a:off x="6645275" y="4408488"/>
            <a:ext cx="145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FF0000"/>
                </a:solidFill>
                <a:cs typeface="Arial" pitchFamily="34" charset="0"/>
              </a:rPr>
              <a:t>CONFLICT !</a:t>
            </a:r>
          </a:p>
        </p:txBody>
      </p:sp>
      <p:sp>
        <p:nvSpPr>
          <p:cNvPr id="30774" name="Text Box 69"/>
          <p:cNvSpPr txBox="1">
            <a:spLocks noChangeArrowheads="1"/>
          </p:cNvSpPr>
          <p:nvPr/>
        </p:nvSpPr>
        <p:spPr bwMode="auto">
          <a:xfrm>
            <a:off x="4052888" y="1296988"/>
            <a:ext cx="1085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FF0000"/>
                </a:solidFill>
                <a:cs typeface="Arial" pitchFamily="34" charset="0"/>
              </a:rPr>
              <a:t>Columns</a:t>
            </a:r>
          </a:p>
        </p:txBody>
      </p:sp>
      <p:sp>
        <p:nvSpPr>
          <p:cNvPr id="30775" name="Text Box 70"/>
          <p:cNvSpPr txBox="1">
            <a:spLocks noChangeArrowheads="1"/>
          </p:cNvSpPr>
          <p:nvPr/>
        </p:nvSpPr>
        <p:spPr bwMode="auto">
          <a:xfrm rot="5400000">
            <a:off x="5220494" y="2637632"/>
            <a:ext cx="75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FF0000"/>
                </a:solidFill>
                <a:cs typeface="Arial" pitchFamily="34" charset="0"/>
              </a:rPr>
              <a:t>Rows</a:t>
            </a:r>
          </a:p>
        </p:txBody>
      </p:sp>
      <p:sp>
        <p:nvSpPr>
          <p:cNvPr id="57" name="Text Box 15"/>
          <p:cNvSpPr txBox="1">
            <a:spLocks noChangeArrowheads="1"/>
          </p:cNvSpPr>
          <p:nvPr/>
        </p:nvSpPr>
        <p:spPr bwMode="auto">
          <a:xfrm>
            <a:off x="153988" y="979488"/>
            <a:ext cx="207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3399"/>
                </a:solidFill>
                <a:cs typeface="Arial" pitchFamily="34" charset="0"/>
              </a:rPr>
              <a:t>  Access Address: </a:t>
            </a:r>
          </a:p>
        </p:txBody>
      </p:sp>
      <p:sp>
        <p:nvSpPr>
          <p:cNvPr id="58" name="Trapezoid 57"/>
          <p:cNvSpPr/>
          <p:nvPr/>
        </p:nvSpPr>
        <p:spPr bwMode="auto">
          <a:xfrm rot="10800000">
            <a:off x="3814763" y="5026025"/>
            <a:ext cx="1617662" cy="422275"/>
          </a:xfrm>
          <a:prstGeom prst="trapezoid">
            <a:avLst/>
          </a:prstGeom>
          <a:noFill/>
          <a:ln w="9525" cap="flat" cmpd="sng" algn="ctr">
            <a:solidFill>
              <a:schemeClr val="tx1"/>
            </a:solidFill>
            <a:prstDash val="solid"/>
            <a:round/>
            <a:headEnd type="none" w="med" len="med"/>
            <a:tailEnd type="none" w="med" len="med"/>
          </a:ln>
          <a:effectLst/>
        </p:spPr>
        <p:txBody>
          <a:bodyPr/>
          <a:lstStyle/>
          <a:p>
            <a:pPr>
              <a:defRPr/>
            </a:pPr>
            <a:endParaRPr lang="en-US">
              <a:ea typeface="+mn-ea"/>
              <a:cs typeface="ＭＳ Ｐゴシック" charset="0"/>
            </a:endParaRPr>
          </a:p>
        </p:txBody>
      </p:sp>
    </p:spTree>
    <p:extLst>
      <p:ext uri="{BB962C8B-B14F-4D97-AF65-F5344CB8AC3E}">
        <p14:creationId xmlns:p14="http://schemas.microsoft.com/office/powerpoint/2010/main" val="10001359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3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8"/>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9"/>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0" presetClass="path" presetSubtype="0" accel="50000" decel="50000" fill="hold" grpId="1" nodeType="clickEffect">
                                  <p:stCondLst>
                                    <p:cond delay="0"/>
                                  </p:stCondLst>
                                  <p:childTnLst>
                                    <p:animMotion origin="layout" path="M 0.01354 0.00232 L 0.07899 0.0007 L 0.07413 0.22616 " pathEditMode="relative" ptsTypes="AAA">
                                      <p:cBhvr>
                                        <p:cTn id="74" dur="1000" fill="hold"/>
                                        <p:tgtEl>
                                          <p:spTgt spid="36"/>
                                        </p:tgtEl>
                                        <p:attrNameLst>
                                          <p:attrName>ppt_x</p:attrName>
                                          <p:attrName>ppt_y</p:attrName>
                                        </p:attrNameLst>
                                      </p:cBhvr>
                                    </p:animMotion>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xit" presetSubtype="0" fill="hold" grpId="2" nodeType="clickEffect">
                                  <p:stCondLst>
                                    <p:cond delay="0"/>
                                  </p:stCondLst>
                                  <p:childTnLst>
                                    <p:set>
                                      <p:cBhvr>
                                        <p:cTn id="78" dur="1" fill="hold">
                                          <p:stCondLst>
                                            <p:cond delay="0"/>
                                          </p:stCondLst>
                                        </p:cTn>
                                        <p:tgtEl>
                                          <p:spTgt spid="36"/>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30"/>
                                        </p:tgtEl>
                                        <p:attrNameLst>
                                          <p:attrName>style.visibility</p:attrName>
                                        </p:attrNameLst>
                                      </p:cBhvr>
                                      <p:to>
                                        <p:strVal val="hidden"/>
                                      </p:to>
                                    </p:set>
                                  </p:childTnLst>
                                </p:cTn>
                              </p:par>
                              <p:par>
                                <p:cTn id="81" presetID="3" presetClass="emph" presetSubtype="2" fill="hold" grpId="1" nodeType="withEffect">
                                  <p:stCondLst>
                                    <p:cond delay="0"/>
                                  </p:stCondLst>
                                  <p:childTnLst>
                                    <p:animClr clrSpc="rgb" dir="cw">
                                      <p:cBhvr override="childStyle">
                                        <p:cTn id="82" dur="500" fill="hold"/>
                                        <p:tgtEl>
                                          <p:spTgt spid="15"/>
                                        </p:tgtEl>
                                        <p:attrNameLst>
                                          <p:attrName>style.color</p:attrName>
                                        </p:attrNameLst>
                                      </p:cBhvr>
                                      <p:to>
                                        <a:srgbClr val="C0C0C0"/>
                                      </p:to>
                                    </p:animClr>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0"/>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0" presetClass="path" presetSubtype="0" accel="50000" decel="50000" fill="hold" grpId="1" nodeType="clickEffect">
                                  <p:stCondLst>
                                    <p:cond delay="0"/>
                                  </p:stCondLst>
                                  <p:childTnLst>
                                    <p:animMotion origin="layout" path="M 0.0132 0.0007 C 0.02622 0.00116 0.05243 0.00232 0.05243 0.00232 L 0.04879 0.22778 " pathEditMode="relative" ptsTypes="fAA">
                                      <p:cBhvr>
                                        <p:cTn id="102" dur="1000" fill="hold"/>
                                        <p:tgtEl>
                                          <p:spTgt spid="41"/>
                                        </p:tgtEl>
                                        <p:attrNameLst>
                                          <p:attrName>ppt_x</p:attrName>
                                          <p:attrName>ppt_y</p:attrName>
                                        </p:attrNameLst>
                                      </p:cBhvr>
                                    </p:animMotion>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40"/>
                                        </p:tgtEl>
                                        <p:attrNameLst>
                                          <p:attrName>style.visibility</p:attrName>
                                        </p:attrNameLst>
                                      </p:cBhvr>
                                      <p:to>
                                        <p:strVal val="hidden"/>
                                      </p:to>
                                    </p:set>
                                  </p:childTnLst>
                                </p:cTn>
                              </p:par>
                              <p:par>
                                <p:cTn id="107" presetID="1" presetClass="exit" presetSubtype="0" fill="hold" grpId="2" nodeType="withEffect">
                                  <p:stCondLst>
                                    <p:cond delay="0"/>
                                  </p:stCondLst>
                                  <p:childTnLst>
                                    <p:set>
                                      <p:cBhvr>
                                        <p:cTn id="108" dur="1" fill="hold">
                                          <p:stCondLst>
                                            <p:cond delay="0"/>
                                          </p:stCondLst>
                                        </p:cTn>
                                        <p:tgtEl>
                                          <p:spTgt spid="41"/>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46"/>
                                        </p:tgtEl>
                                        <p:attrNameLst>
                                          <p:attrName>style.visibility</p:attrName>
                                        </p:attrNameLst>
                                      </p:cBhvr>
                                      <p:to>
                                        <p:strVal val="hidden"/>
                                      </p:to>
                                    </p:set>
                                  </p:childTnLst>
                                </p:cTn>
                              </p:par>
                              <p:par>
                                <p:cTn id="111" presetID="3" presetClass="emph" presetSubtype="2" fill="hold" grpId="1" nodeType="withEffect">
                                  <p:stCondLst>
                                    <p:cond delay="0"/>
                                  </p:stCondLst>
                                  <p:childTnLst>
                                    <p:animClr clrSpc="rgb" dir="cw">
                                      <p:cBhvr override="childStyle">
                                        <p:cTn id="112" dur="500" fill="hold"/>
                                        <p:tgtEl>
                                          <p:spTgt spid="39"/>
                                        </p:tgtEl>
                                        <p:attrNameLst>
                                          <p:attrName>style.color</p:attrName>
                                        </p:attrNameLst>
                                      </p:cBhvr>
                                      <p:to>
                                        <a:srgbClr val="C0C0C0"/>
                                      </p:to>
                                    </p:animClr>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42"/>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47"/>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4"/>
                                        </p:tgtEl>
                                        <p:attrNameLst>
                                          <p:attrName>style.visibility</p:attrName>
                                        </p:attrNameLst>
                                      </p:cBhvr>
                                      <p:to>
                                        <p:strVal val="visible"/>
                                      </p:to>
                                    </p:se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43"/>
                                        </p:tgtEl>
                                        <p:attrNameLst>
                                          <p:attrName>style.visibility</p:attrName>
                                        </p:attrNameLst>
                                      </p:cBhvr>
                                      <p:to>
                                        <p:strVal val="visible"/>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0" presetClass="path" presetSubtype="0" accel="50000" decel="50000" fill="hold" grpId="1" nodeType="clickEffect">
                                  <p:stCondLst>
                                    <p:cond delay="0"/>
                                  </p:stCondLst>
                                  <p:childTnLst>
                                    <p:animMotion origin="layout" path="M -0.01407 0.00232 L -0.05695 0.00232 L -0.05816 0.22616 " pathEditMode="relative" ptsTypes="AAA">
                                      <p:cBhvr>
                                        <p:cTn id="132" dur="1000" fill="hold"/>
                                        <p:tgtEl>
                                          <p:spTgt spid="43"/>
                                        </p:tgtEl>
                                        <p:attrNameLst>
                                          <p:attrName>ppt_x</p:attrName>
                                          <p:attrName>ppt_y</p:attrName>
                                        </p:attrNameLst>
                                      </p:cBhvr>
                                    </p:animMotion>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 presetClass="exit" presetSubtype="0" fill="hold" grpId="2" nodeType="clickEffect">
                                  <p:stCondLst>
                                    <p:cond delay="0"/>
                                  </p:stCondLst>
                                  <p:childTnLst>
                                    <p:set>
                                      <p:cBhvr>
                                        <p:cTn id="136" dur="1" fill="hold">
                                          <p:stCondLst>
                                            <p:cond delay="0"/>
                                          </p:stCondLst>
                                        </p:cTn>
                                        <p:tgtEl>
                                          <p:spTgt spid="43"/>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47"/>
                                        </p:tgtEl>
                                        <p:attrNameLst>
                                          <p:attrName>style.visibility</p:attrName>
                                        </p:attrNameLst>
                                      </p:cBhvr>
                                      <p:to>
                                        <p:strVal val="hidden"/>
                                      </p:to>
                                    </p:set>
                                  </p:childTnLst>
                                </p:cTn>
                              </p:par>
                              <p:par>
                                <p:cTn id="139" presetID="3" presetClass="emph" presetSubtype="2" fill="hold" grpId="1" nodeType="withEffect">
                                  <p:stCondLst>
                                    <p:cond delay="0"/>
                                  </p:stCondLst>
                                  <p:childTnLst>
                                    <p:animClr clrSpc="rgb" dir="cw">
                                      <p:cBhvr override="childStyle">
                                        <p:cTn id="140" dur="500" fill="hold"/>
                                        <p:tgtEl>
                                          <p:spTgt spid="42"/>
                                        </p:tgtEl>
                                        <p:attrNameLst>
                                          <p:attrName>style.color</p:attrName>
                                        </p:attrNameLst>
                                      </p:cBhvr>
                                      <p:to>
                                        <a:srgbClr val="C0C0C0"/>
                                      </p:to>
                                    </p:animClr>
                                  </p:childTnLst>
                                </p:cTn>
                              </p:par>
                              <p:par>
                                <p:cTn id="141" presetID="1" presetClass="exit" presetSubtype="0" fill="hold" grpId="1" nodeType="withEffect">
                                  <p:stCondLst>
                                    <p:cond delay="0"/>
                                  </p:stCondLst>
                                  <p:childTnLst>
                                    <p:set>
                                      <p:cBhvr>
                                        <p:cTn id="142" dur="1" fill="hold">
                                          <p:stCondLst>
                                            <p:cond delay="0"/>
                                          </p:stCondLst>
                                        </p:cTn>
                                        <p:tgtEl>
                                          <p:spTgt spid="44"/>
                                        </p:tgtEl>
                                        <p:attrNameLst>
                                          <p:attrName>style.visibility</p:attrName>
                                        </p:attrNameLst>
                                      </p:cBhvr>
                                      <p:to>
                                        <p:strVal val="hidden"/>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45"/>
                                        </p:tgtEl>
                                        <p:attrNameLst>
                                          <p:attrName>style.visibility</p:attrName>
                                        </p:attrNameLst>
                                      </p:cBhvr>
                                      <p:to>
                                        <p:strVal val="visible"/>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54"/>
                                        </p:tgtEl>
                                        <p:attrNameLst>
                                          <p:attrName>style.visibility</p:attrName>
                                        </p:attrNameLst>
                                      </p:cBhvr>
                                      <p:to>
                                        <p:strVal val="visible"/>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5" presetClass="exit" presetSubtype="10" fill="hold" grpId="1" nodeType="clickEffect">
                                  <p:stCondLst>
                                    <p:cond delay="0"/>
                                  </p:stCondLst>
                                  <p:childTnLst>
                                    <p:animEffect transition="out" filter="checkerboard(across)">
                                      <p:cBhvr>
                                        <p:cTn id="154" dur="2000"/>
                                        <p:tgtEl>
                                          <p:spTgt spid="37"/>
                                        </p:tgtEl>
                                      </p:cBhvr>
                                    </p:animEffect>
                                    <p:set>
                                      <p:cBhvr>
                                        <p:cTn id="155" dur="1" fill="hold">
                                          <p:stCondLst>
                                            <p:cond delay="1999"/>
                                          </p:stCondLst>
                                        </p:cTn>
                                        <p:tgtEl>
                                          <p:spTgt spid="37"/>
                                        </p:tgtEl>
                                        <p:attrNameLst>
                                          <p:attrName>style.visibility</p:attrName>
                                        </p:attrNameLst>
                                      </p:cBhvr>
                                      <p:to>
                                        <p:strVal val="hidden"/>
                                      </p:to>
                                    </p:set>
                                  </p:childTnLst>
                                </p:cTn>
                              </p:par>
                              <p:par>
                                <p:cTn id="156" presetID="5" presetClass="exit" presetSubtype="10" fill="hold" grpId="1" nodeType="withEffect">
                                  <p:stCondLst>
                                    <p:cond delay="0"/>
                                  </p:stCondLst>
                                  <p:childTnLst>
                                    <p:animEffect transition="out" filter="checkerboard(across)">
                                      <p:cBhvr>
                                        <p:cTn id="157" dur="2000"/>
                                        <p:tgtEl>
                                          <p:spTgt spid="35"/>
                                        </p:tgtEl>
                                      </p:cBhvr>
                                    </p:animEffect>
                                    <p:set>
                                      <p:cBhvr>
                                        <p:cTn id="158" dur="1" fill="hold">
                                          <p:stCondLst>
                                            <p:cond delay="1999"/>
                                          </p:stCondLst>
                                        </p:cTn>
                                        <p:tgtEl>
                                          <p:spTgt spid="35"/>
                                        </p:tgtEl>
                                        <p:attrNameLst>
                                          <p:attrName>style.visibility</p:attrName>
                                        </p:attrNameLst>
                                      </p:cBhvr>
                                      <p:to>
                                        <p:strVal val="hidden"/>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48"/>
                                        </p:tgtEl>
                                        <p:attrNameLst>
                                          <p:attrName>style.visibility</p:attrName>
                                        </p:attrNameLst>
                                      </p:cBhvr>
                                      <p:to>
                                        <p:strVal val="visible"/>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49"/>
                                        </p:tgtEl>
                                        <p:attrNameLst>
                                          <p:attrName>style.visibility</p:attrName>
                                        </p:attrNameLst>
                                      </p:cBhvr>
                                      <p:to>
                                        <p:strVal val="visible"/>
                                      </p:to>
                                    </p:se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49"/>
                                        </p:tgtEl>
                                        <p:attrNameLst>
                                          <p:attrName>style.visibility</p:attrName>
                                        </p:attrNameLst>
                                      </p:cBhvr>
                                      <p:to>
                                        <p:strVal val="hidden"/>
                                      </p:to>
                                    </p:set>
                                  </p:childTnLst>
                                </p:cTn>
                              </p:par>
                              <p:par>
                                <p:cTn id="171" presetID="1" presetClass="entr" presetSubtype="0" fill="hold" grpId="0" nodeType="withEffect">
                                  <p:stCondLst>
                                    <p:cond delay="0"/>
                                  </p:stCondLst>
                                  <p:childTnLst>
                                    <p:set>
                                      <p:cBhvr>
                                        <p:cTn id="172" dur="1" fill="hold">
                                          <p:stCondLst>
                                            <p:cond delay="0"/>
                                          </p:stCondLst>
                                        </p:cTn>
                                        <p:tgtEl>
                                          <p:spTgt spid="50"/>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52"/>
                                        </p:tgtEl>
                                        <p:attrNameLst>
                                          <p:attrName>style.visibility</p:attrName>
                                        </p:attrNameLst>
                                      </p:cBhvr>
                                      <p:to>
                                        <p:strVal val="visible"/>
                                      </p:to>
                                    </p:set>
                                  </p:childTnLst>
                                </p:cTn>
                              </p:par>
                              <p:par>
                                <p:cTn id="175" presetID="1" presetClass="exit" presetSubtype="0" fill="hold" grpId="1" nodeType="withEffect">
                                  <p:stCondLst>
                                    <p:cond delay="0"/>
                                  </p:stCondLst>
                                  <p:childTnLst>
                                    <p:set>
                                      <p:cBhvr>
                                        <p:cTn id="176" dur="1" fill="hold">
                                          <p:stCondLst>
                                            <p:cond delay="0"/>
                                          </p:stCondLst>
                                        </p:cTn>
                                        <p:tgtEl>
                                          <p:spTgt spid="48"/>
                                        </p:tgtEl>
                                        <p:attrNameLst>
                                          <p:attrName>style.visibility</p:attrName>
                                        </p:attrNameLst>
                                      </p:cBhvr>
                                      <p:to>
                                        <p:strVal val="hidden"/>
                                      </p:to>
                                    </p:se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53"/>
                                        </p:tgtEl>
                                        <p:attrNameLst>
                                          <p:attrName>style.visibility</p:attrName>
                                        </p:attrNameLst>
                                      </p:cBhvr>
                                      <p:to>
                                        <p:strVal val="visible"/>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51"/>
                                        </p:tgtEl>
                                        <p:attrNameLst>
                                          <p:attrName>style.visibility</p:attrName>
                                        </p:attrNameLst>
                                      </p:cBhvr>
                                      <p:to>
                                        <p:strVal val="visible"/>
                                      </p:to>
                                    </p:se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0" presetClass="path" presetSubtype="0" accel="50000" decel="50000" fill="hold" grpId="1" nodeType="clickEffect">
                                  <p:stCondLst>
                                    <p:cond delay="0"/>
                                  </p:stCondLst>
                                  <p:childTnLst>
                                    <p:animMotion origin="layout" path="M 0.01354 0.00232 L 0.07899 0.0007 L 0.07413 0.22616 " pathEditMode="relative" ptsTypes="AAA">
                                      <p:cBhvr>
                                        <p:cTn id="188" dur="1000" fill="hold"/>
                                        <p:tgtEl>
                                          <p:spTgt spid="51"/>
                                        </p:tgtEl>
                                        <p:attrNameLst>
                                          <p:attrName>ppt_x</p:attrName>
                                          <p:attrName>ppt_y</p:attrName>
                                        </p:attrNameLst>
                                      </p:cBhvr>
                                    </p:animMotion>
                                  </p:childTnLst>
                                </p:cTn>
                              </p:par>
                              <p:par>
                                <p:cTn id="189" presetID="1" presetClass="exit" presetSubtype="0" fill="hold" grpId="1" nodeType="withEffect">
                                  <p:stCondLst>
                                    <p:cond delay="0"/>
                                  </p:stCondLst>
                                  <p:childTnLst>
                                    <p:set>
                                      <p:cBhvr>
                                        <p:cTn id="190"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5" grpId="1"/>
      <p:bldP spid="16" grpId="0" animBg="1"/>
      <p:bldP spid="17" grpId="0"/>
      <p:bldP spid="18" grpId="0"/>
      <p:bldP spid="26" grpId="0" animBg="1"/>
      <p:bldP spid="27" grpId="0" animBg="1"/>
      <p:bldP spid="28" grpId="0" animBg="1"/>
      <p:bldP spid="29" grpId="0"/>
      <p:bldP spid="29" grpId="1"/>
      <p:bldP spid="30" grpId="0"/>
      <p:bldP spid="30" grpId="1"/>
      <p:bldP spid="31" grpId="0" animBg="1"/>
      <p:bldP spid="32" grpId="0" animBg="1"/>
      <p:bldP spid="33" grpId="0"/>
      <p:bldP spid="34" grpId="0" animBg="1"/>
      <p:bldP spid="34" grpId="1" animBg="1"/>
      <p:bldP spid="35" grpId="0" animBg="1"/>
      <p:bldP spid="35" grpId="1" animBg="1"/>
      <p:bldP spid="36" grpId="0" animBg="1"/>
      <p:bldP spid="36" grpId="1" animBg="1"/>
      <p:bldP spid="36" grpId="2" animBg="1"/>
      <p:bldP spid="37" grpId="0"/>
      <p:bldP spid="37" grpId="1"/>
      <p:bldP spid="38" grpId="0"/>
      <p:bldP spid="38" grpId="1"/>
      <p:bldP spid="39" grpId="0"/>
      <p:bldP spid="39" grpId="1"/>
      <p:bldP spid="40" grpId="0"/>
      <p:bldP spid="40" grpId="1"/>
      <p:bldP spid="41" grpId="0" animBg="1"/>
      <p:bldP spid="41" grpId="1" animBg="1"/>
      <p:bldP spid="41" grpId="2" animBg="1"/>
      <p:bldP spid="42" grpId="0"/>
      <p:bldP spid="42" grpId="1"/>
      <p:bldP spid="43" grpId="0" animBg="1"/>
      <p:bldP spid="43" grpId="1" animBg="1"/>
      <p:bldP spid="43" grpId="2" animBg="1"/>
      <p:bldP spid="44" grpId="0"/>
      <p:bldP spid="44" grpId="1"/>
      <p:bldP spid="45" grpId="0"/>
      <p:bldP spid="46" grpId="0"/>
      <p:bldP spid="46" grpId="1"/>
      <p:bldP spid="47" grpId="0"/>
      <p:bldP spid="47" grpId="1"/>
      <p:bldP spid="48" grpId="0"/>
      <p:bldP spid="48" grpId="1"/>
      <p:bldP spid="49" grpId="0" animBg="1"/>
      <p:bldP spid="49" grpId="1" animBg="1"/>
      <p:bldP spid="50" grpId="0" animBg="1"/>
      <p:bldP spid="51" grpId="0" animBg="1"/>
      <p:bldP spid="51" grpId="1" animBg="1"/>
      <p:bldP spid="52" grpId="0"/>
      <p:bldP spid="53" grpId="0"/>
      <p:bldP spid="54" grpId="0"/>
      <p:bldP spid="54" grpId="1"/>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52800"/>
            <a:ext cx="8229600" cy="914400"/>
          </a:xfrm>
        </p:spPr>
        <p:txBody>
          <a:bodyPr/>
          <a:lstStyle/>
          <a:p>
            <a:pPr>
              <a:buNone/>
            </a:pPr>
            <a:r>
              <a:rPr lang="en-US" dirty="0" smtClean="0"/>
              <a:t>		INTRODUCTION</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68313" y="0"/>
            <a:ext cx="8229600" cy="1143000"/>
          </a:xfrm>
        </p:spPr>
        <p:txBody>
          <a:bodyPr/>
          <a:lstStyle/>
          <a:p>
            <a:pPr eaLnBrk="1" hangingPunct="1"/>
            <a:r>
              <a:rPr lang="en-US" altLang="ko-KR" smtClean="0">
                <a:solidFill>
                  <a:srgbClr val="FF0000"/>
                </a:solidFill>
                <a:ea typeface="굴림" pitchFamily="34" charset="-127"/>
              </a:rPr>
              <a:t>Generations of Computer</a:t>
            </a:r>
          </a:p>
        </p:txBody>
      </p:sp>
      <p:sp>
        <p:nvSpPr>
          <p:cNvPr id="8195" name="Rectangle 3"/>
          <p:cNvSpPr>
            <a:spLocks noGrp="1" noChangeArrowheads="1"/>
          </p:cNvSpPr>
          <p:nvPr>
            <p:ph type="body" idx="1"/>
          </p:nvPr>
        </p:nvSpPr>
        <p:spPr>
          <a:xfrm>
            <a:off x="539750" y="1052513"/>
            <a:ext cx="8229600" cy="4530725"/>
          </a:xfrm>
        </p:spPr>
        <p:txBody>
          <a:bodyPr>
            <a:normAutofit lnSpcReduction="10000"/>
          </a:bodyPr>
          <a:lstStyle/>
          <a:p>
            <a:pPr marL="609600" indent="-609600" eaLnBrk="1" hangingPunct="1">
              <a:buFontTx/>
              <a:buAutoNum type="arabicPeriod"/>
            </a:pPr>
            <a:r>
              <a:rPr lang="en-US" altLang="ko-KR" sz="2400" b="1" smtClean="0">
                <a:ea typeface="굴림" pitchFamily="34" charset="-127"/>
              </a:rPr>
              <a:t>First Generation - 1940-1956: Vacuum Tubes</a:t>
            </a:r>
            <a:endParaRPr lang="en-US" altLang="ko-KR" sz="2400" smtClean="0">
              <a:ea typeface="굴림" pitchFamily="34" charset="-127"/>
            </a:endParaRPr>
          </a:p>
          <a:p>
            <a:pPr marL="609600" indent="-609600" eaLnBrk="1" hangingPunct="1">
              <a:buFontTx/>
              <a:buAutoNum type="arabicPeriod"/>
            </a:pPr>
            <a:r>
              <a:rPr lang="en-US" altLang="ko-KR" sz="2400" b="1" smtClean="0">
                <a:ea typeface="굴림" pitchFamily="34" charset="-127"/>
              </a:rPr>
              <a:t>Second Generation - 1956-1963: Transistors</a:t>
            </a:r>
            <a:r>
              <a:rPr lang="en-US" altLang="ko-KR" sz="2400" smtClean="0">
                <a:ea typeface="굴림" pitchFamily="34" charset="-127"/>
              </a:rPr>
              <a:t/>
            </a:r>
            <a:br>
              <a:rPr lang="en-US" altLang="ko-KR" sz="2400" smtClean="0">
                <a:ea typeface="굴림" pitchFamily="34" charset="-127"/>
              </a:rPr>
            </a:br>
            <a:endParaRPr lang="en-US" altLang="ko-KR" sz="2400" smtClean="0">
              <a:ea typeface="굴림" pitchFamily="34" charset="-127"/>
            </a:endParaRPr>
          </a:p>
          <a:p>
            <a:pPr marL="609600" indent="-609600" eaLnBrk="1" hangingPunct="1">
              <a:buFontTx/>
              <a:buAutoNum type="arabicPeriod"/>
            </a:pPr>
            <a:r>
              <a:rPr lang="en-US" altLang="ko-KR" sz="2400" b="1" smtClean="0">
                <a:ea typeface="굴림" pitchFamily="34" charset="-127"/>
              </a:rPr>
              <a:t>Third Generation - 1964-1971: Integrated Circuits</a:t>
            </a:r>
            <a:r>
              <a:rPr lang="en-US" altLang="ko-KR" sz="2400" smtClean="0">
                <a:ea typeface="굴림" pitchFamily="34" charset="-127"/>
              </a:rPr>
              <a:t/>
            </a:r>
            <a:br>
              <a:rPr lang="en-US" altLang="ko-KR" sz="2400" smtClean="0">
                <a:ea typeface="굴림" pitchFamily="34" charset="-127"/>
              </a:rPr>
            </a:br>
            <a:endParaRPr lang="en-US" altLang="ko-KR" sz="2400" smtClean="0">
              <a:ea typeface="굴림" pitchFamily="34" charset="-127"/>
            </a:endParaRPr>
          </a:p>
          <a:p>
            <a:pPr marL="609600" indent="-609600" eaLnBrk="1" hangingPunct="1">
              <a:buFontTx/>
              <a:buAutoNum type="arabicPeriod"/>
            </a:pPr>
            <a:r>
              <a:rPr lang="en-US" altLang="ko-KR" sz="2400" b="1" smtClean="0">
                <a:ea typeface="굴림" pitchFamily="34" charset="-127"/>
              </a:rPr>
              <a:t>Fourth Generation - 1971-Present: Microprocessors</a:t>
            </a:r>
            <a:r>
              <a:rPr lang="en-US" altLang="ko-KR" sz="2400" smtClean="0">
                <a:ea typeface="굴림" pitchFamily="34" charset="-127"/>
              </a:rPr>
              <a:t/>
            </a:r>
            <a:br>
              <a:rPr lang="en-US" altLang="ko-KR" sz="2400" smtClean="0">
                <a:ea typeface="굴림" pitchFamily="34" charset="-127"/>
              </a:rPr>
            </a:br>
            <a:endParaRPr lang="en-US" altLang="ko-KR" sz="2400" smtClean="0">
              <a:ea typeface="굴림" pitchFamily="34" charset="-127"/>
            </a:endParaRPr>
          </a:p>
          <a:p>
            <a:pPr marL="609600" indent="-609600" eaLnBrk="1" hangingPunct="1">
              <a:buFontTx/>
              <a:buAutoNum type="arabicPeriod"/>
            </a:pPr>
            <a:r>
              <a:rPr lang="en-US" altLang="ko-KR" sz="2400" b="1" smtClean="0">
                <a:ea typeface="굴림" pitchFamily="34" charset="-127"/>
              </a:rPr>
              <a:t>Fifth Generation - Present and Beyond: Artificial Intelligence</a:t>
            </a:r>
            <a:r>
              <a:rPr lang="en-US" altLang="ko-KR" smtClean="0">
                <a:ea typeface="굴림" pitchFamily="34" charset="-127"/>
              </a:rPr>
              <a:t/>
            </a:r>
            <a:br>
              <a:rPr lang="en-US" altLang="ko-KR" smtClean="0">
                <a:ea typeface="굴림" pitchFamily="34" charset="-127"/>
              </a:rPr>
            </a:br>
            <a:endParaRPr lang="en-US" altLang="ko-KR" sz="2400" smtClean="0">
              <a:ea typeface="굴림" pitchFamily="34" charset="-127"/>
            </a:endParaRPr>
          </a:p>
          <a:p>
            <a:pPr marL="609600" indent="-609600" eaLnBrk="1" hangingPunct="1">
              <a:buFontTx/>
              <a:buAutoNum type="arabicPeriod"/>
            </a:pPr>
            <a:endParaRPr lang="en-US" altLang="ko-KR" smtClean="0">
              <a:ea typeface="굴림" pitchFamily="34" charset="-127"/>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68313" y="277813"/>
            <a:ext cx="10225088" cy="703262"/>
          </a:xfrm>
        </p:spPr>
        <p:txBody>
          <a:bodyPr>
            <a:normAutofit fontScale="90000"/>
          </a:bodyPr>
          <a:lstStyle/>
          <a:p>
            <a:pPr eaLnBrk="1" hangingPunct="1"/>
            <a:r>
              <a:rPr lang="en-US" smtClean="0"/>
              <a:t>FIRST GENERATION 1940 - 1956</a:t>
            </a:r>
          </a:p>
        </p:txBody>
      </p:sp>
      <p:sp>
        <p:nvSpPr>
          <p:cNvPr id="9219" name="Rectangle 3"/>
          <p:cNvSpPr>
            <a:spLocks noGrp="1" noChangeArrowheads="1"/>
          </p:cNvSpPr>
          <p:nvPr>
            <p:ph type="body" sz="half" idx="1"/>
          </p:nvPr>
        </p:nvSpPr>
        <p:spPr>
          <a:xfrm>
            <a:off x="457200" y="620713"/>
            <a:ext cx="6097588" cy="4251325"/>
          </a:xfrm>
        </p:spPr>
        <p:txBody>
          <a:bodyPr>
            <a:normAutofit fontScale="92500" lnSpcReduction="20000"/>
          </a:bodyPr>
          <a:lstStyle/>
          <a:p>
            <a:pPr eaLnBrk="1" hangingPunct="1"/>
            <a:endParaRPr lang="en-US" sz="2800" smtClean="0"/>
          </a:p>
          <a:p>
            <a:pPr eaLnBrk="1" hangingPunct="1"/>
            <a:r>
              <a:rPr lang="en-US" sz="2800" smtClean="0">
                <a:solidFill>
                  <a:srgbClr val="0000CC"/>
                </a:solidFill>
              </a:rPr>
              <a:t>First generation computers used Vacuum Tubes</a:t>
            </a:r>
          </a:p>
          <a:p>
            <a:pPr eaLnBrk="1" hangingPunct="1"/>
            <a:r>
              <a:rPr lang="en-US" sz="2800" smtClean="0">
                <a:solidFill>
                  <a:srgbClr val="0000CC"/>
                </a:solidFill>
              </a:rPr>
              <a:t>Vacuum tubes are glass tubes with circuits inside.  </a:t>
            </a:r>
          </a:p>
          <a:p>
            <a:pPr eaLnBrk="1" hangingPunct="1"/>
            <a:r>
              <a:rPr lang="en-US" sz="2800" smtClean="0">
                <a:solidFill>
                  <a:srgbClr val="0000CC"/>
                </a:solidFill>
              </a:rPr>
              <a:t>The word vacuum indicates that they have no air inside, which protects the circuitry.</a:t>
            </a:r>
          </a:p>
          <a:p>
            <a:pPr eaLnBrk="1" hangingPunct="1"/>
            <a:r>
              <a:rPr lang="en-GB" sz="2800" smtClean="0">
                <a:solidFill>
                  <a:srgbClr val="0000CC"/>
                </a:solidFill>
              </a:rPr>
              <a:t>Building a computer with these vacuum      tubes would result in a very large machine occupying one full room.</a:t>
            </a:r>
            <a:endParaRPr lang="en-US" sz="2800" smtClean="0">
              <a:solidFill>
                <a:srgbClr val="0000CC"/>
              </a:solidFill>
            </a:endParaRPr>
          </a:p>
        </p:txBody>
      </p:sp>
      <p:pic>
        <p:nvPicPr>
          <p:cNvPr id="9220" name="Picture 4" descr="tubeflicker"/>
          <p:cNvPicPr>
            <a:picLocks noChangeAspect="1" noChangeArrowheads="1"/>
          </p:cNvPicPr>
          <p:nvPr/>
        </p:nvPicPr>
        <p:blipFill>
          <a:blip r:embed="rId3"/>
          <a:srcRect/>
          <a:stretch>
            <a:fillRect/>
          </a:stretch>
        </p:blipFill>
        <p:spPr bwMode="auto">
          <a:xfrm>
            <a:off x="6877050" y="981075"/>
            <a:ext cx="1774825" cy="4292600"/>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09600" y="304800"/>
            <a:ext cx="7772400" cy="685800"/>
          </a:xfrm>
        </p:spPr>
        <p:txBody>
          <a:bodyPr>
            <a:normAutofit fontScale="90000"/>
          </a:bodyPr>
          <a:lstStyle/>
          <a:p>
            <a:r>
              <a:rPr lang="en-US" sz="4000"/>
              <a:t>First Transistor</a:t>
            </a:r>
          </a:p>
        </p:txBody>
      </p:sp>
      <p:sp>
        <p:nvSpPr>
          <p:cNvPr id="11268" name="Rectangle 4"/>
          <p:cNvSpPr>
            <a:spLocks noGrp="1" noChangeArrowheads="1"/>
          </p:cNvSpPr>
          <p:nvPr>
            <p:ph type="body" sz="half" idx="2"/>
          </p:nvPr>
        </p:nvSpPr>
        <p:spPr>
          <a:xfrm>
            <a:off x="5029200" y="1600200"/>
            <a:ext cx="4343400" cy="4114800"/>
          </a:xfrm>
        </p:spPr>
        <p:txBody>
          <a:bodyPr>
            <a:normAutofit lnSpcReduction="10000"/>
          </a:bodyPr>
          <a:lstStyle/>
          <a:p>
            <a:r>
              <a:rPr lang="en-US" sz="2800"/>
              <a:t>Uses Silicon</a:t>
            </a:r>
          </a:p>
          <a:p>
            <a:r>
              <a:rPr lang="en-US" sz="2800"/>
              <a:t>developed in 1948</a:t>
            </a:r>
          </a:p>
          <a:p>
            <a:r>
              <a:rPr lang="en-US" sz="2800"/>
              <a:t>won a Nobel prize</a:t>
            </a:r>
          </a:p>
          <a:p>
            <a:r>
              <a:rPr lang="en-US" sz="2800"/>
              <a:t>on-off switch</a:t>
            </a:r>
          </a:p>
          <a:p>
            <a:endParaRPr lang="en-US" sz="2800"/>
          </a:p>
          <a:p>
            <a:r>
              <a:rPr lang="en-US" sz="2800"/>
              <a:t>Second Generation Computers used Transistors, starting in 1956</a:t>
            </a:r>
          </a:p>
          <a:p>
            <a:endParaRPr lang="en-US" sz="2800"/>
          </a:p>
          <a:p>
            <a:endParaRPr lang="en-US" sz="2800"/>
          </a:p>
        </p:txBody>
      </p:sp>
      <p:pic>
        <p:nvPicPr>
          <p:cNvPr id="11269" name="Picture 5" descr="transistor"/>
          <p:cNvPicPr>
            <a:picLocks noChangeAspect="1" noChangeArrowheads="1"/>
          </p:cNvPicPr>
          <p:nvPr/>
        </p:nvPicPr>
        <p:blipFill>
          <a:blip r:embed="rId2"/>
          <a:srcRect l="20967" r="20969"/>
          <a:stretch>
            <a:fillRect/>
          </a:stretch>
        </p:blipFill>
        <p:spPr bwMode="auto">
          <a:xfrm>
            <a:off x="0" y="914400"/>
            <a:ext cx="4895850" cy="6324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type="wd">
                                    <p:tmPct val="100000"/>
                                  </p:iterate>
                                  <p:childTnLst>
                                    <p:set>
                                      <p:cBhvr>
                                        <p:cTn id="6" dur="1" fill="hold">
                                          <p:stCondLst>
                                            <p:cond delay="0"/>
                                          </p:stCondLst>
                                        </p:cTn>
                                        <p:tgtEl>
                                          <p:spTgt spid="11268">
                                            <p:txEl>
                                              <p:pRg st="0" end="0"/>
                                            </p:txEl>
                                          </p:spTgt>
                                        </p:tgtEl>
                                        <p:attrNameLst>
                                          <p:attrName>style.visibility</p:attrName>
                                        </p:attrNameLst>
                                      </p:cBhvr>
                                      <p:to>
                                        <p:strVal val="visible"/>
                                      </p:to>
                                    </p:set>
                                    <p:anim calcmode="lin" valueType="num">
                                      <p:cBhvr additive="base">
                                        <p:cTn id="7" dur="300" fill="hold"/>
                                        <p:tgtEl>
                                          <p:spTgt spid="11268">
                                            <p:txEl>
                                              <p:pRg st="0" end="0"/>
                                            </p:txEl>
                                          </p:spTgt>
                                        </p:tgtEl>
                                        <p:attrNameLst>
                                          <p:attrName>ppt_x</p:attrName>
                                        </p:attrNameLst>
                                      </p:cBhvr>
                                      <p:tavLst>
                                        <p:tav tm="0">
                                          <p:val>
                                            <p:strVal val="#ppt_x"/>
                                          </p:val>
                                        </p:tav>
                                        <p:tav tm="100000">
                                          <p:val>
                                            <p:strVal val="#ppt_x"/>
                                          </p:val>
                                        </p:tav>
                                      </p:tavLst>
                                    </p:anim>
                                    <p:anim calcmode="lin" valueType="num">
                                      <p:cBhvr additive="base">
                                        <p:cTn id="8" dur="300" fill="hold"/>
                                        <p:tgtEl>
                                          <p:spTgt spid="11268">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iterate type="wd">
                                    <p:tmPct val="100000"/>
                                  </p:iterate>
                                  <p:childTnLst>
                                    <p:set>
                                      <p:cBhvr>
                                        <p:cTn id="12" dur="1" fill="hold">
                                          <p:stCondLst>
                                            <p:cond delay="0"/>
                                          </p:stCondLst>
                                        </p:cTn>
                                        <p:tgtEl>
                                          <p:spTgt spid="11268">
                                            <p:txEl>
                                              <p:pRg st="1" end="1"/>
                                            </p:txEl>
                                          </p:spTgt>
                                        </p:tgtEl>
                                        <p:attrNameLst>
                                          <p:attrName>style.visibility</p:attrName>
                                        </p:attrNameLst>
                                      </p:cBhvr>
                                      <p:to>
                                        <p:strVal val="visible"/>
                                      </p:to>
                                    </p:set>
                                    <p:anim calcmode="lin" valueType="num">
                                      <p:cBhvr additive="base">
                                        <p:cTn id="13" dur="300" fill="hold"/>
                                        <p:tgtEl>
                                          <p:spTgt spid="11268">
                                            <p:txEl>
                                              <p:pRg st="1" end="1"/>
                                            </p:txEl>
                                          </p:spTgt>
                                        </p:tgtEl>
                                        <p:attrNameLst>
                                          <p:attrName>ppt_x</p:attrName>
                                        </p:attrNameLst>
                                      </p:cBhvr>
                                      <p:tavLst>
                                        <p:tav tm="0">
                                          <p:val>
                                            <p:strVal val="#ppt_x"/>
                                          </p:val>
                                        </p:tav>
                                        <p:tav tm="100000">
                                          <p:val>
                                            <p:strVal val="#ppt_x"/>
                                          </p:val>
                                        </p:tav>
                                      </p:tavLst>
                                    </p:anim>
                                    <p:anim calcmode="lin" valueType="num">
                                      <p:cBhvr additive="base">
                                        <p:cTn id="14" dur="300" fill="hold"/>
                                        <p:tgtEl>
                                          <p:spTgt spid="11268">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iterate type="wd">
                                    <p:tmPct val="100000"/>
                                  </p:iterate>
                                  <p:childTnLst>
                                    <p:set>
                                      <p:cBhvr>
                                        <p:cTn id="18" dur="1" fill="hold">
                                          <p:stCondLst>
                                            <p:cond delay="0"/>
                                          </p:stCondLst>
                                        </p:cTn>
                                        <p:tgtEl>
                                          <p:spTgt spid="11268">
                                            <p:txEl>
                                              <p:pRg st="2" end="2"/>
                                            </p:txEl>
                                          </p:spTgt>
                                        </p:tgtEl>
                                        <p:attrNameLst>
                                          <p:attrName>style.visibility</p:attrName>
                                        </p:attrNameLst>
                                      </p:cBhvr>
                                      <p:to>
                                        <p:strVal val="visible"/>
                                      </p:to>
                                    </p:set>
                                    <p:anim calcmode="lin" valueType="num">
                                      <p:cBhvr additive="base">
                                        <p:cTn id="19" dur="300" fill="hold"/>
                                        <p:tgtEl>
                                          <p:spTgt spid="11268">
                                            <p:txEl>
                                              <p:pRg st="2" end="2"/>
                                            </p:txEl>
                                          </p:spTgt>
                                        </p:tgtEl>
                                        <p:attrNameLst>
                                          <p:attrName>ppt_x</p:attrName>
                                        </p:attrNameLst>
                                      </p:cBhvr>
                                      <p:tavLst>
                                        <p:tav tm="0">
                                          <p:val>
                                            <p:strVal val="#ppt_x"/>
                                          </p:val>
                                        </p:tav>
                                        <p:tav tm="100000">
                                          <p:val>
                                            <p:strVal val="#ppt_x"/>
                                          </p:val>
                                        </p:tav>
                                      </p:tavLst>
                                    </p:anim>
                                    <p:anim calcmode="lin" valueType="num">
                                      <p:cBhvr additive="base">
                                        <p:cTn id="20" dur="300" fill="hold"/>
                                        <p:tgtEl>
                                          <p:spTgt spid="11268">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iterate type="wd">
                                    <p:tmPct val="100000"/>
                                  </p:iterate>
                                  <p:childTnLst>
                                    <p:set>
                                      <p:cBhvr>
                                        <p:cTn id="24" dur="1" fill="hold">
                                          <p:stCondLst>
                                            <p:cond delay="0"/>
                                          </p:stCondLst>
                                        </p:cTn>
                                        <p:tgtEl>
                                          <p:spTgt spid="11268">
                                            <p:txEl>
                                              <p:pRg st="3" end="3"/>
                                            </p:txEl>
                                          </p:spTgt>
                                        </p:tgtEl>
                                        <p:attrNameLst>
                                          <p:attrName>style.visibility</p:attrName>
                                        </p:attrNameLst>
                                      </p:cBhvr>
                                      <p:to>
                                        <p:strVal val="visible"/>
                                      </p:to>
                                    </p:set>
                                    <p:anim calcmode="lin" valueType="num">
                                      <p:cBhvr additive="base">
                                        <p:cTn id="25" dur="300" fill="hold"/>
                                        <p:tgtEl>
                                          <p:spTgt spid="11268">
                                            <p:txEl>
                                              <p:pRg st="3" end="3"/>
                                            </p:txEl>
                                          </p:spTgt>
                                        </p:tgtEl>
                                        <p:attrNameLst>
                                          <p:attrName>ppt_x</p:attrName>
                                        </p:attrNameLst>
                                      </p:cBhvr>
                                      <p:tavLst>
                                        <p:tav tm="0">
                                          <p:val>
                                            <p:strVal val="#ppt_x"/>
                                          </p:val>
                                        </p:tav>
                                        <p:tav tm="100000">
                                          <p:val>
                                            <p:strVal val="#ppt_x"/>
                                          </p:val>
                                        </p:tav>
                                      </p:tavLst>
                                    </p:anim>
                                    <p:anim calcmode="lin" valueType="num">
                                      <p:cBhvr additive="base">
                                        <p:cTn id="26" dur="300" fill="hold"/>
                                        <p:tgtEl>
                                          <p:spTgt spid="11268">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iterate type="wd">
                                    <p:tmPct val="100000"/>
                                  </p:iterate>
                                  <p:childTnLst>
                                    <p:set>
                                      <p:cBhvr>
                                        <p:cTn id="30" dur="1" fill="hold">
                                          <p:stCondLst>
                                            <p:cond delay="0"/>
                                          </p:stCondLst>
                                        </p:cTn>
                                        <p:tgtEl>
                                          <p:spTgt spid="11268">
                                            <p:txEl>
                                              <p:pRg st="5" end="5"/>
                                            </p:txEl>
                                          </p:spTgt>
                                        </p:tgtEl>
                                        <p:attrNameLst>
                                          <p:attrName>style.visibility</p:attrName>
                                        </p:attrNameLst>
                                      </p:cBhvr>
                                      <p:to>
                                        <p:strVal val="visible"/>
                                      </p:to>
                                    </p:set>
                                    <p:anim calcmode="lin" valueType="num">
                                      <p:cBhvr additive="base">
                                        <p:cTn id="31" dur="300" fill="hold"/>
                                        <p:tgtEl>
                                          <p:spTgt spid="11268">
                                            <p:txEl>
                                              <p:pRg st="5" end="5"/>
                                            </p:txEl>
                                          </p:spTgt>
                                        </p:tgtEl>
                                        <p:attrNameLst>
                                          <p:attrName>ppt_x</p:attrName>
                                        </p:attrNameLst>
                                      </p:cBhvr>
                                      <p:tavLst>
                                        <p:tav tm="0">
                                          <p:val>
                                            <p:strVal val="#ppt_x"/>
                                          </p:val>
                                        </p:tav>
                                        <p:tav tm="100000">
                                          <p:val>
                                            <p:strVal val="#ppt_x"/>
                                          </p:val>
                                        </p:tav>
                                      </p:tavLst>
                                    </p:anim>
                                    <p:anim calcmode="lin" valueType="num">
                                      <p:cBhvr additive="base">
                                        <p:cTn id="32" dur="300" fill="hold"/>
                                        <p:tgtEl>
                                          <p:spTgt spid="11268">
                                            <p:txEl>
                                              <p:pRg st="5" end="5"/>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first_integrated_circuit"/>
          <p:cNvPicPr>
            <a:picLocks noChangeAspect="1" noChangeArrowheads="1"/>
          </p:cNvPicPr>
          <p:nvPr/>
        </p:nvPicPr>
        <p:blipFill>
          <a:blip r:embed="rId3"/>
          <a:srcRect/>
          <a:stretch>
            <a:fillRect/>
          </a:stretch>
        </p:blipFill>
        <p:spPr bwMode="auto">
          <a:xfrm>
            <a:off x="539750" y="908050"/>
            <a:ext cx="8135938" cy="2952750"/>
          </a:xfrm>
          <a:prstGeom prst="rect">
            <a:avLst/>
          </a:prstGeom>
          <a:noFill/>
          <a:ln w="9525">
            <a:noFill/>
            <a:miter lim="800000"/>
            <a:headEnd/>
            <a:tailEnd/>
          </a:ln>
        </p:spPr>
      </p:pic>
      <p:sp>
        <p:nvSpPr>
          <p:cNvPr id="20483" name="Rectangle 3"/>
          <p:cNvSpPr>
            <a:spLocks noGrp="1" noChangeArrowheads="1"/>
          </p:cNvSpPr>
          <p:nvPr>
            <p:ph type="title"/>
          </p:nvPr>
        </p:nvSpPr>
        <p:spPr>
          <a:xfrm>
            <a:off x="827088" y="-171450"/>
            <a:ext cx="7772400" cy="1143000"/>
          </a:xfrm>
        </p:spPr>
        <p:txBody>
          <a:bodyPr/>
          <a:lstStyle/>
          <a:p>
            <a:pPr eaLnBrk="1" hangingPunct="1"/>
            <a:r>
              <a:rPr lang="en-US" smtClean="0"/>
              <a:t>Integrated Circuits</a:t>
            </a:r>
          </a:p>
        </p:txBody>
      </p:sp>
      <p:sp>
        <p:nvSpPr>
          <p:cNvPr id="20484" name="Rectangle 4"/>
          <p:cNvSpPr>
            <a:spLocks noGrp="1" noChangeArrowheads="1"/>
          </p:cNvSpPr>
          <p:nvPr>
            <p:ph type="body" idx="1"/>
          </p:nvPr>
        </p:nvSpPr>
        <p:spPr>
          <a:xfrm>
            <a:off x="468313" y="3933825"/>
            <a:ext cx="8229600" cy="1828800"/>
          </a:xfrm>
        </p:spPr>
        <p:txBody>
          <a:bodyPr>
            <a:normAutofit fontScale="85000" lnSpcReduction="10000"/>
          </a:bodyPr>
          <a:lstStyle/>
          <a:p>
            <a:pPr eaLnBrk="1" hangingPunct="1"/>
            <a:r>
              <a:rPr lang="en-US" sz="2400" dirty="0" smtClean="0">
                <a:solidFill>
                  <a:srgbClr val="0000CC"/>
                </a:solidFill>
              </a:rPr>
              <a:t>Third Generation Computers used Integrated Circuits (chips).</a:t>
            </a:r>
          </a:p>
          <a:p>
            <a:pPr eaLnBrk="1" hangingPunct="1"/>
            <a:r>
              <a:rPr lang="en-US" sz="2400" dirty="0" smtClean="0">
                <a:solidFill>
                  <a:srgbClr val="0000CC"/>
                </a:solidFill>
              </a:rPr>
              <a:t>Integrated Circuits are transistors, resistors, and capacitors integrated together into a single “chip”</a:t>
            </a:r>
          </a:p>
          <a:p>
            <a:pPr eaLnBrk="1" hangingPunct="1"/>
            <a:r>
              <a:rPr lang="en-GB" sz="2400" dirty="0" smtClean="0">
                <a:solidFill>
                  <a:srgbClr val="0000CC"/>
                </a:solidFill>
              </a:rPr>
              <a:t>Instead of punched cards and printouts, users started interacting with keyboards and mouse.</a:t>
            </a:r>
            <a:endParaRPr lang="en-US" sz="2400" dirty="0" smtClean="0">
              <a:solidFill>
                <a:srgbClr val="0000CC"/>
              </a:solidFill>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normAutofit fontScale="90000"/>
          </a:bodyPr>
          <a:lstStyle/>
          <a:p>
            <a:r>
              <a:rPr lang="en-US" sz="3600" b="1" u="sng" smtClean="0">
                <a:solidFill>
                  <a:srgbClr val="0000FF"/>
                </a:solidFill>
                <a:hlinkClick r:id="rId2"/>
              </a:rPr>
              <a:t>1972: 8008 Microprocessor</a:t>
            </a:r>
            <a:r>
              <a:rPr lang="en-US" sz="3600" smtClean="0"/>
              <a:t/>
            </a:r>
            <a:br>
              <a:rPr lang="en-US" sz="3600" smtClean="0"/>
            </a:br>
            <a:endParaRPr lang="en-US" sz="3600" smtClean="0"/>
          </a:p>
        </p:txBody>
      </p:sp>
      <p:sp>
        <p:nvSpPr>
          <p:cNvPr id="28675" name="Rectangle 3"/>
          <p:cNvSpPr>
            <a:spLocks noGrp="1" noChangeArrowheads="1"/>
          </p:cNvSpPr>
          <p:nvPr>
            <p:ph type="body" sz="half" idx="1"/>
          </p:nvPr>
        </p:nvSpPr>
        <p:spPr>
          <a:xfrm>
            <a:off x="228600" y="1066800"/>
            <a:ext cx="4146550" cy="5334000"/>
          </a:xfrm>
        </p:spPr>
        <p:txBody>
          <a:bodyPr/>
          <a:lstStyle/>
          <a:p>
            <a:pPr>
              <a:spcBef>
                <a:spcPts val="500"/>
              </a:spcBef>
              <a:spcAft>
                <a:spcPts val="500"/>
              </a:spcAft>
            </a:pPr>
            <a:r>
              <a:rPr lang="en-US" sz="2000" dirty="0" smtClean="0">
                <a:latin typeface="+mj-lt"/>
              </a:rPr>
              <a:t>The 8008 was twice as powerful as the 4004.</a:t>
            </a:r>
          </a:p>
          <a:p>
            <a:pPr>
              <a:spcBef>
                <a:spcPts val="500"/>
              </a:spcBef>
              <a:spcAft>
                <a:spcPts val="500"/>
              </a:spcAft>
            </a:pPr>
            <a:r>
              <a:rPr lang="en-US" sz="2000" dirty="0" smtClean="0">
                <a:latin typeface="+mj-lt"/>
              </a:rPr>
              <a:t>According to the magazine </a:t>
            </a:r>
            <a:r>
              <a:rPr lang="en-US" sz="2000" i="1" dirty="0" smtClean="0">
                <a:latin typeface="+mj-lt"/>
              </a:rPr>
              <a:t>Radio Electronics</a:t>
            </a:r>
            <a:r>
              <a:rPr lang="en-US" sz="2000" dirty="0" smtClean="0">
                <a:latin typeface="+mj-lt"/>
              </a:rPr>
              <a:t>, Don Lancaster, a dedicated computer hobbyist, used the 8008 to create a predecessor to the first personal computer, a device </a:t>
            </a:r>
            <a:r>
              <a:rPr lang="en-US" sz="2000" i="1" dirty="0" smtClean="0">
                <a:latin typeface="+mj-lt"/>
              </a:rPr>
              <a:t>Radio Electronics</a:t>
            </a:r>
            <a:r>
              <a:rPr lang="en-US" sz="2000" dirty="0" smtClean="0">
                <a:latin typeface="+mj-lt"/>
              </a:rPr>
              <a:t> dubbed a "TV typewriter." It was used as a dumb terminal.</a:t>
            </a:r>
            <a:endParaRPr lang="en-US" sz="2800" dirty="0" smtClean="0">
              <a:latin typeface="+mj-lt"/>
            </a:endParaRPr>
          </a:p>
          <a:p>
            <a:endParaRPr lang="en-US" sz="2800" dirty="0" smtClean="0"/>
          </a:p>
        </p:txBody>
      </p:sp>
      <p:pic>
        <p:nvPicPr>
          <p:cNvPr id="4101" name="Picture 5" descr="D:\chips\8008S.jpg"/>
          <p:cNvPicPr>
            <a:picLocks noChangeAspect="1" noChangeArrowheads="1"/>
          </p:cNvPicPr>
          <p:nvPr/>
        </p:nvPicPr>
        <p:blipFill>
          <a:blip r:embed="rId3"/>
          <a:srcRect/>
          <a:stretch>
            <a:fillRect/>
          </a:stretch>
        </p:blipFill>
        <p:spPr bwMode="auto">
          <a:xfrm>
            <a:off x="4953000" y="1219200"/>
            <a:ext cx="3255963" cy="4572000"/>
          </a:xfrm>
          <a:prstGeom prst="rect">
            <a:avLst/>
          </a:prstGeom>
          <a:noFill/>
          <a:ln w="9525">
            <a:noFill/>
            <a:miter lim="800000"/>
            <a:headEnd/>
            <a:tailEnd/>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4101"/>
                                        </p:tgtEl>
                                        <p:attrNameLst>
                                          <p:attrName>style.visibility</p:attrName>
                                        </p:attrNameLst>
                                      </p:cBhvr>
                                      <p:to>
                                        <p:strVal val="visible"/>
                                      </p:to>
                                    </p:set>
                                    <p:animEffect transition="in" filter="randombar(vertical)">
                                      <p:cBhvr>
                                        <p:cTn id="7"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dirty="0" smtClean="0"/>
              <a:t> </a:t>
            </a:r>
            <a:r>
              <a:rPr lang="en-US" b="1" dirty="0">
                <a:solidFill>
                  <a:srgbClr val="C00000"/>
                </a:solidFill>
              </a:rPr>
              <a:t>Computer Architecture</a:t>
            </a:r>
            <a:endParaRPr lang="en-US" dirty="0">
              <a:solidFill>
                <a:srgbClr val="C00000"/>
              </a:solidFill>
            </a:endParaRPr>
          </a:p>
        </p:txBody>
      </p:sp>
      <p:sp>
        <p:nvSpPr>
          <p:cNvPr id="3" name="Content Placeholder 2"/>
          <p:cNvSpPr>
            <a:spLocks noGrp="1"/>
          </p:cNvSpPr>
          <p:nvPr>
            <p:ph idx="1"/>
          </p:nvPr>
        </p:nvSpPr>
        <p:spPr>
          <a:xfrm>
            <a:off x="457200" y="1219200"/>
            <a:ext cx="8229600" cy="4800599"/>
          </a:xfrm>
        </p:spPr>
        <p:txBody>
          <a:bodyPr>
            <a:normAutofit fontScale="40000" lnSpcReduction="20000"/>
          </a:bodyPr>
          <a:lstStyle/>
          <a:p>
            <a:pPr lvl="2">
              <a:buNone/>
            </a:pPr>
            <a:endParaRPr lang="en-US" dirty="0" smtClean="0">
              <a:solidFill>
                <a:srgbClr val="C00000"/>
              </a:solidFill>
            </a:endParaRPr>
          </a:p>
          <a:p>
            <a:pPr marL="0" indent="0" algn="just">
              <a:buNone/>
            </a:pPr>
            <a:r>
              <a:rPr lang="en-US" sz="3500" dirty="0" smtClean="0">
                <a:solidFill>
                  <a:srgbClr val="C00000"/>
                </a:solidFill>
              </a:rPr>
              <a:t> </a:t>
            </a:r>
            <a:r>
              <a:rPr lang="en-US" sz="4000" dirty="0">
                <a:latin typeface="+mj-lt"/>
              </a:rPr>
              <a:t>Basic functional blocks of a computer: CPU, memory, input-output subsystems, control unit.</a:t>
            </a:r>
          </a:p>
          <a:p>
            <a:pPr marL="0" indent="0" algn="just">
              <a:buNone/>
            </a:pPr>
            <a:r>
              <a:rPr lang="en-US" sz="4000" dirty="0">
                <a:latin typeface="+mj-lt"/>
              </a:rPr>
              <a:t>Instruction set architecture of a CPU - registers, instruction execution cycle, RTL interpretation </a:t>
            </a:r>
            <a:r>
              <a:rPr lang="en-US" sz="4000" dirty="0" smtClean="0">
                <a:latin typeface="+mj-lt"/>
              </a:rPr>
              <a:t>of instructions</a:t>
            </a:r>
            <a:r>
              <a:rPr lang="en-US" sz="4000" dirty="0">
                <a:latin typeface="+mj-lt"/>
              </a:rPr>
              <a:t>, addressing modes, instruction set. Case study - instruction sets of some common</a:t>
            </a:r>
          </a:p>
          <a:p>
            <a:pPr marL="0" indent="0" algn="just">
              <a:buNone/>
            </a:pPr>
            <a:r>
              <a:rPr lang="en-US" sz="4000" dirty="0" smtClean="0">
                <a:latin typeface="+mj-lt"/>
              </a:rPr>
              <a:t> CPUs</a:t>
            </a:r>
            <a:r>
              <a:rPr lang="en-US" sz="4000" dirty="0">
                <a:latin typeface="+mj-lt"/>
              </a:rPr>
              <a:t>; Assembly language programming for some processor; Data representation: signed number</a:t>
            </a:r>
          </a:p>
          <a:p>
            <a:pPr marL="0" indent="0" algn="just">
              <a:buNone/>
            </a:pPr>
            <a:r>
              <a:rPr lang="en-US" sz="4000" dirty="0">
                <a:latin typeface="+mj-lt"/>
              </a:rPr>
              <a:t>representation, fixed and floating point representations, character representation. Computer</a:t>
            </a:r>
          </a:p>
          <a:p>
            <a:pPr marL="0" indent="0" algn="just">
              <a:buNone/>
            </a:pPr>
            <a:r>
              <a:rPr lang="en-US" sz="4000" dirty="0">
                <a:latin typeface="+mj-lt"/>
              </a:rPr>
              <a:t>arithmetic - integer addition and subtraction, ripple carry adder, carry look-ahead adder, etc.</a:t>
            </a:r>
          </a:p>
          <a:p>
            <a:pPr marL="0" indent="0" algn="just">
              <a:buNone/>
            </a:pPr>
            <a:r>
              <a:rPr lang="en-US" sz="4000" dirty="0">
                <a:latin typeface="+mj-lt"/>
              </a:rPr>
              <a:t>multiplication – shift-and-add, Booth multiplier, carry save multiplier, etc. Division - </a:t>
            </a:r>
            <a:r>
              <a:rPr lang="en-US" sz="4000" dirty="0" smtClean="0">
                <a:latin typeface="+mj-lt"/>
              </a:rPr>
              <a:t>non-restoring and </a:t>
            </a:r>
            <a:r>
              <a:rPr lang="en-US" sz="4000" dirty="0">
                <a:latin typeface="+mj-lt"/>
              </a:rPr>
              <a:t>restoring techniques, floating point arithmetic; CPU control unit design: hardwired and </a:t>
            </a:r>
            <a:r>
              <a:rPr lang="en-US" sz="4000" dirty="0" err="1" smtClean="0">
                <a:latin typeface="+mj-lt"/>
              </a:rPr>
              <a:t>microprogrammed</a:t>
            </a:r>
            <a:r>
              <a:rPr lang="en-US" sz="4000" dirty="0" smtClean="0">
                <a:latin typeface="+mj-lt"/>
              </a:rPr>
              <a:t> design </a:t>
            </a:r>
            <a:r>
              <a:rPr lang="en-US" sz="4000" dirty="0">
                <a:latin typeface="+mj-lt"/>
              </a:rPr>
              <a:t>approaches, Case study - design of a simple hypothetical CPU; Pipelining:</a:t>
            </a:r>
          </a:p>
          <a:p>
            <a:pPr marL="0" indent="0" algn="just">
              <a:buNone/>
            </a:pPr>
            <a:r>
              <a:rPr lang="en-US" sz="4000" dirty="0">
                <a:latin typeface="+mj-lt"/>
              </a:rPr>
              <a:t>Basic concepts of pipelining, throughput and speedup, pipeline hazards; Memory organization:</a:t>
            </a:r>
          </a:p>
          <a:p>
            <a:pPr marL="0" indent="0" algn="just">
              <a:buNone/>
            </a:pPr>
            <a:r>
              <a:rPr lang="en-US" sz="4000" dirty="0">
                <a:latin typeface="+mj-lt"/>
              </a:rPr>
              <a:t>Memory interleaving, concept of hierarchical memory organization, cache memory, cache size </a:t>
            </a:r>
            <a:r>
              <a:rPr lang="en-US" sz="4000" dirty="0" err="1">
                <a:latin typeface="+mj-lt"/>
              </a:rPr>
              <a:t>vs</a:t>
            </a:r>
            <a:endParaRPr lang="en-US" sz="4000" dirty="0">
              <a:latin typeface="+mj-lt"/>
            </a:endParaRPr>
          </a:p>
          <a:p>
            <a:pPr marL="0" indent="0" algn="just">
              <a:buNone/>
            </a:pPr>
            <a:r>
              <a:rPr lang="en-US" sz="4000" dirty="0">
                <a:latin typeface="+mj-lt"/>
              </a:rPr>
              <a:t>block size, mapping functions, replacement algorithms, write policy; Peripheral devices and </a:t>
            </a:r>
            <a:r>
              <a:rPr lang="en-US" sz="4000" dirty="0" smtClean="0">
                <a:latin typeface="+mj-lt"/>
              </a:rPr>
              <a:t>their characteristics</a:t>
            </a:r>
            <a:r>
              <a:rPr lang="en-US" sz="4000" dirty="0">
                <a:latin typeface="+mj-lt"/>
              </a:rPr>
              <a:t>: Input-output subsystems, I/O transfers - program controlled, interrupt driven and</a:t>
            </a:r>
          </a:p>
          <a:p>
            <a:pPr marL="0" indent="0" algn="just">
              <a:buNone/>
            </a:pPr>
            <a:r>
              <a:rPr lang="en-US" sz="4000" dirty="0" smtClean="0">
                <a:latin typeface="+mj-lt"/>
              </a:rPr>
              <a:t> DMA</a:t>
            </a:r>
            <a:r>
              <a:rPr lang="en-US" sz="4000" dirty="0">
                <a:latin typeface="+mj-lt"/>
              </a:rPr>
              <a:t>, privileged and non-privileged instructions, software interrupts and exceptions. Programs</a:t>
            </a:r>
          </a:p>
          <a:p>
            <a:pPr marL="0" indent="0" algn="just">
              <a:buNone/>
            </a:pPr>
            <a:r>
              <a:rPr lang="en-US" sz="4000" dirty="0">
                <a:latin typeface="+mj-lt"/>
              </a:rPr>
              <a:t>and processes - role of interrupts in process state transitions.</a:t>
            </a:r>
            <a:endParaRPr lang="en-US" sz="4000" dirty="0" smtClean="0">
              <a:latin typeface="+mj-lt"/>
            </a:endParaRPr>
          </a:p>
          <a:p>
            <a:pPr lvl="2">
              <a:buNone/>
            </a:pPr>
            <a:r>
              <a:rPr lang="en-US" sz="4000" dirty="0" smtClean="0">
                <a:latin typeface="+mj-lt"/>
              </a:rPr>
              <a:t>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fontScale="90000"/>
          </a:bodyPr>
          <a:lstStyle/>
          <a:p>
            <a:r>
              <a:rPr lang="en-US" sz="3600" b="1" u="sng" smtClean="0">
                <a:solidFill>
                  <a:srgbClr val="0000FF"/>
                </a:solidFill>
                <a:hlinkClick r:id="rId2"/>
              </a:rPr>
              <a:t>1978: 8086-8088 Microprocessor</a:t>
            </a:r>
            <a:r>
              <a:rPr lang="en-US" sz="3600" smtClean="0"/>
              <a:t/>
            </a:r>
            <a:br>
              <a:rPr lang="en-US" sz="3600" smtClean="0"/>
            </a:br>
            <a:endParaRPr lang="en-US" sz="3600" smtClean="0"/>
          </a:p>
        </p:txBody>
      </p:sp>
      <p:pic>
        <p:nvPicPr>
          <p:cNvPr id="30724" name="Picture 5" descr="D:\chips\8088S1.jpg"/>
          <p:cNvPicPr>
            <a:picLocks noChangeAspect="1" noChangeArrowheads="1"/>
          </p:cNvPicPr>
          <p:nvPr/>
        </p:nvPicPr>
        <p:blipFill>
          <a:blip r:embed="rId3"/>
          <a:srcRect/>
          <a:stretch>
            <a:fillRect/>
          </a:stretch>
        </p:blipFill>
        <p:spPr bwMode="auto">
          <a:xfrm>
            <a:off x="5503862" y="838200"/>
            <a:ext cx="3640138" cy="3810000"/>
          </a:xfrm>
          <a:prstGeom prst="rect">
            <a:avLst/>
          </a:prstGeom>
          <a:noFill/>
          <a:ln w="9525">
            <a:noFill/>
            <a:miter lim="800000"/>
            <a:headEnd/>
            <a:tailEnd/>
          </a:ln>
        </p:spPr>
      </p:pic>
      <p:sp>
        <p:nvSpPr>
          <p:cNvPr id="6" name="Content Placeholder 2"/>
          <p:cNvSpPr txBox="1">
            <a:spLocks/>
          </p:cNvSpPr>
          <p:nvPr/>
        </p:nvSpPr>
        <p:spPr>
          <a:xfrm>
            <a:off x="0" y="1600200"/>
            <a:ext cx="5867400" cy="4525963"/>
          </a:xfrm>
          <a:prstGeom prst="rect">
            <a:avLst/>
          </a:prstGeom>
        </p:spPr>
        <p:txBody>
          <a:bodyPr vert="horz" lIns="91440" tIns="45720" rIns="91440" bIns="45720" rtlCol="0">
            <a:normAutofit fontScale="700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j-lt"/>
                <a:ea typeface="+mn-ea"/>
              </a:rPr>
              <a:t>In 1978 </a:t>
            </a:r>
            <a:r>
              <a:rPr kumimoji="0" lang="en-US" sz="3200" b="0" i="0" u="none" strike="noStrike" kern="1200" cap="none" spc="0" normalizeH="0" baseline="0" noProof="0" dirty="0" err="1" smtClean="0">
                <a:ln>
                  <a:noFill/>
                </a:ln>
                <a:solidFill>
                  <a:schemeClr val="tx1"/>
                </a:solidFill>
                <a:effectLst/>
                <a:uLnTx/>
                <a:uFillTx/>
                <a:latin typeface="+mj-lt"/>
                <a:ea typeface="+mn-ea"/>
              </a:rPr>
              <a:t>intel</a:t>
            </a:r>
            <a:endParaRPr kumimoji="0" lang="en-US" sz="3200" b="0" i="0" u="none" strike="noStrike" kern="1200" cap="none" spc="0" normalizeH="0" baseline="0" noProof="0" dirty="0" smtClean="0">
              <a:ln>
                <a:noFill/>
              </a:ln>
              <a:solidFill>
                <a:schemeClr val="tx1"/>
              </a:solidFill>
              <a:effectLst/>
              <a:uLnTx/>
              <a:uFillTx/>
              <a:latin typeface="+mj-lt"/>
              <a:ea typeface="+mn-ea"/>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j-lt"/>
                <a:ea typeface="+mn-ea"/>
              </a:rPr>
              <a:t>16-bit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j-lt"/>
                <a:ea typeface="+mn-ea"/>
                <a:cs typeface="Times New Roman" pitchFamily="-80" charset="0"/>
              </a:rPr>
              <a:t>2.5MIPS  </a:t>
            </a:r>
            <a:r>
              <a:rPr kumimoji="0" lang="en-US" sz="2800" b="1" i="0" u="none" strike="noStrike" kern="1200" cap="none" spc="0" normalizeH="0" baseline="0" noProof="0" dirty="0" smtClean="0">
                <a:ln>
                  <a:noFill/>
                </a:ln>
                <a:solidFill>
                  <a:schemeClr val="tx1"/>
                </a:solidFill>
                <a:effectLst/>
                <a:uLnTx/>
                <a:uFillTx/>
                <a:latin typeface="+mj-lt"/>
                <a:ea typeface="+mn-ea"/>
                <a:cs typeface="Times New Roman" pitchFamily="-80" charset="0"/>
              </a:rPr>
              <a:t>millions of instructions per second</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1" i="0" u="none" strike="noStrike" kern="1200" cap="none" spc="0" normalizeH="0" baseline="0" noProof="0" dirty="0" smtClean="0">
                <a:ln>
                  <a:noFill/>
                </a:ln>
                <a:solidFill>
                  <a:schemeClr val="tx1"/>
                </a:solidFill>
                <a:effectLst/>
                <a:uLnTx/>
                <a:uFillTx/>
                <a:latin typeface="+mj-lt"/>
                <a:ea typeface="+mn-ea"/>
                <a:cs typeface="Times New Roman" pitchFamily="-80" charset="0"/>
              </a:rPr>
              <a:t>1M-byte memory</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j-lt"/>
                <a:ea typeface="+mn-ea"/>
                <a:cs typeface="Times New Roman" pitchFamily="-80" charset="0"/>
              </a:rPr>
              <a:t>4- or 6-byte instruction (cache) queue that </a:t>
            </a:r>
            <a:r>
              <a:rPr kumimoji="0" lang="en-US" sz="2800" b="0" i="0" u="none" strike="noStrike" kern="1200" cap="none" spc="0" normalizeH="0" baseline="0" noProof="0" dirty="0" err="1" smtClean="0">
                <a:ln>
                  <a:noFill/>
                </a:ln>
                <a:solidFill>
                  <a:schemeClr val="tx1"/>
                </a:solidFill>
                <a:effectLst/>
                <a:uLnTx/>
                <a:uFillTx/>
                <a:latin typeface="+mj-lt"/>
                <a:ea typeface="+mn-ea"/>
                <a:cs typeface="Times New Roman" pitchFamily="-80" charset="0"/>
              </a:rPr>
              <a:t>prefetch</a:t>
            </a:r>
            <a:r>
              <a:rPr kumimoji="0" lang="en-US" sz="2800" b="0" i="0" u="none" strike="noStrike" kern="1200" cap="none" spc="0" normalizeH="0" baseline="0" noProof="0" dirty="0" smtClean="0">
                <a:ln>
                  <a:noFill/>
                </a:ln>
                <a:solidFill>
                  <a:schemeClr val="tx1"/>
                </a:solidFill>
                <a:effectLst/>
                <a:uLnTx/>
                <a:uFillTx/>
                <a:latin typeface="+mj-lt"/>
                <a:ea typeface="+mn-ea"/>
                <a:cs typeface="Times New Roman" pitchFamily="-80" charset="0"/>
              </a:rPr>
              <a:t> instructions</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j-lt"/>
                <a:ea typeface="+mn-ea"/>
                <a:cs typeface="Times New Roman" pitchFamily="-80" charset="0"/>
              </a:rPr>
              <a:t>over 20,000 variations instructions.</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j-lt"/>
                <a:ea typeface="+mn-ea"/>
                <a:cs typeface="Times New Roman" pitchFamily="-80" charset="0"/>
              </a:rPr>
              <a:t>64K bytes of memory found in 8-bit microprocessors to execute efficiently</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j-lt"/>
                <a:ea typeface="+mn-ea"/>
                <a:cs typeface="Times New Roman" pitchFamily="-80" charset="0"/>
              </a:rPr>
              <a:t>The 16-bit 8086 and 8088 provided 1M byte of memory for these applications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rgbClr val="FF0000"/>
                </a:solidFill>
                <a:effectLst/>
                <a:uLnTx/>
                <a:uFillTx/>
                <a:latin typeface="+mj-lt"/>
                <a:ea typeface="+mn-ea"/>
                <a:cs typeface="Times New Roman" pitchFamily="-80" charset="0"/>
              </a:rPr>
              <a:t>Popularity of Intel ensured in 1981 when IBM chose the 8088 in its personal computer</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Times New Roman" pitchFamily="-80" charset="0"/>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fontScale="90000"/>
          </a:bodyPr>
          <a:lstStyle/>
          <a:p>
            <a:r>
              <a:rPr lang="en-US" sz="3600" b="1" u="sng" smtClean="0">
                <a:solidFill>
                  <a:srgbClr val="0000FF"/>
                </a:solidFill>
                <a:hlinkClick r:id="rId2"/>
              </a:rPr>
              <a:t>1982: 286 Microprocessor</a:t>
            </a:r>
            <a:r>
              <a:rPr lang="en-US" sz="3600" smtClean="0"/>
              <a:t/>
            </a:r>
            <a:br>
              <a:rPr lang="en-US" sz="3600" smtClean="0"/>
            </a:br>
            <a:endParaRPr lang="en-US" sz="3600" smtClean="0"/>
          </a:p>
        </p:txBody>
      </p:sp>
      <p:sp>
        <p:nvSpPr>
          <p:cNvPr id="31747" name="Rectangle 3"/>
          <p:cNvSpPr>
            <a:spLocks noGrp="1" noChangeArrowheads="1"/>
          </p:cNvSpPr>
          <p:nvPr>
            <p:ph type="body" sz="half" idx="1"/>
          </p:nvPr>
        </p:nvSpPr>
        <p:spPr>
          <a:xfrm>
            <a:off x="228600" y="1066800"/>
            <a:ext cx="4572000" cy="5334000"/>
          </a:xfrm>
        </p:spPr>
        <p:txBody>
          <a:bodyPr/>
          <a:lstStyle/>
          <a:p>
            <a:pPr>
              <a:spcBef>
                <a:spcPts val="500"/>
              </a:spcBef>
              <a:spcAft>
                <a:spcPts val="500"/>
              </a:spcAft>
            </a:pPr>
            <a:r>
              <a:rPr lang="en-US" sz="1600" dirty="0" smtClean="0">
                <a:latin typeface="+mj-lt"/>
              </a:rPr>
              <a:t>The 286, also known as the 80286, was the first Intel processor that could run all the software written for its predecessor. </a:t>
            </a:r>
          </a:p>
          <a:p>
            <a:pPr>
              <a:spcBef>
                <a:spcPts val="500"/>
              </a:spcBef>
              <a:spcAft>
                <a:spcPts val="500"/>
              </a:spcAft>
            </a:pPr>
            <a:r>
              <a:rPr lang="en-US" sz="1600" dirty="0" smtClean="0">
                <a:latin typeface="+mj-lt"/>
              </a:rPr>
              <a:t>This software compatibility remains a hallmark of Intel's family of microprocessors. </a:t>
            </a:r>
          </a:p>
          <a:p>
            <a:pPr>
              <a:spcBef>
                <a:spcPts val="500"/>
              </a:spcBef>
              <a:spcAft>
                <a:spcPts val="500"/>
              </a:spcAft>
            </a:pPr>
            <a:r>
              <a:rPr lang="en-US" sz="1600" dirty="0" smtClean="0">
                <a:latin typeface="+mj-lt"/>
              </a:rPr>
              <a:t>Within 6 years of it release, there were an estimated 15 million 286-based personal computers installed around </a:t>
            </a:r>
            <a:r>
              <a:rPr lang="en-US" sz="2000" dirty="0" smtClean="0">
                <a:latin typeface="+mj-lt"/>
              </a:rPr>
              <a:t>the world. </a:t>
            </a:r>
          </a:p>
          <a:p>
            <a:endParaRPr lang="en-US" sz="2000" dirty="0" smtClean="0"/>
          </a:p>
        </p:txBody>
      </p:sp>
      <p:pic>
        <p:nvPicPr>
          <p:cNvPr id="31748" name="Picture 5" descr="D:\chips\286B.jpg"/>
          <p:cNvPicPr>
            <a:picLocks noChangeAspect="1" noChangeArrowheads="1"/>
          </p:cNvPicPr>
          <p:nvPr/>
        </p:nvPicPr>
        <p:blipFill>
          <a:blip r:embed="rId3"/>
          <a:srcRect/>
          <a:stretch>
            <a:fillRect/>
          </a:stretch>
        </p:blipFill>
        <p:spPr bwMode="auto">
          <a:xfrm>
            <a:off x="4876800" y="762000"/>
            <a:ext cx="4098925" cy="4267200"/>
          </a:xfrm>
          <a:prstGeom prst="rect">
            <a:avLst/>
          </a:prstGeom>
          <a:noFill/>
          <a:ln w="9525">
            <a:noFill/>
            <a:miter lim="800000"/>
            <a:headEnd/>
            <a:tailEnd/>
          </a:ln>
        </p:spPr>
      </p:pic>
      <p:sp>
        <p:nvSpPr>
          <p:cNvPr id="5" name="Content Placeholder 2"/>
          <p:cNvSpPr txBox="1">
            <a:spLocks/>
          </p:cNvSpPr>
          <p:nvPr/>
        </p:nvSpPr>
        <p:spPr>
          <a:xfrm>
            <a:off x="228600" y="4495800"/>
            <a:ext cx="7543800" cy="22098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j-lt"/>
                <a:ea typeface="+mn-ea"/>
                <a:cs typeface="+mn-cs"/>
              </a:rPr>
              <a:t>80286: updated 8086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j-lt"/>
                <a:ea typeface="+mn-ea"/>
                <a:cs typeface="+mn-cs"/>
              </a:rPr>
              <a:t>16M byte memory addressing</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j-lt"/>
                <a:ea typeface="+mn-ea"/>
                <a:cs typeface="+mn-cs"/>
              </a:rPr>
              <a:t>Instructions identical to 8086 few more added</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j-lt"/>
                <a:ea typeface="+mn-ea"/>
                <a:cs typeface="+mn-cs"/>
              </a:rPr>
              <a:t>4MIPS</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j-lt"/>
                <a:ea typeface="+mn-ea"/>
                <a:cs typeface="+mn-cs"/>
              </a:rPr>
              <a:t>8Mhz clock speed</a:t>
            </a:r>
            <a:endParaRPr kumimoji="0" lang="en-IN" sz="2000" b="0" i="0" u="none" strike="noStrike" kern="1200" cap="none" spc="0" normalizeH="0" baseline="0" noProof="0" dirty="0">
              <a:ln>
                <a:noFill/>
              </a:ln>
              <a:solidFill>
                <a:schemeClr val="tx1"/>
              </a:solidFill>
              <a:effectLst/>
              <a:uLnTx/>
              <a:uFillTx/>
              <a:latin typeface="+mj-lt"/>
              <a:ea typeface="+mn-ea"/>
              <a:cs typeface="+mn-cs"/>
            </a:endParaRPr>
          </a:p>
        </p:txBody>
      </p:sp>
    </p:spTree>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normAutofit fontScale="90000"/>
          </a:bodyPr>
          <a:lstStyle/>
          <a:p>
            <a:r>
              <a:rPr lang="en-US" sz="3600" b="1" u="sng" smtClean="0">
                <a:solidFill>
                  <a:srgbClr val="0000FF"/>
                </a:solidFill>
                <a:hlinkClick r:id="rId2"/>
              </a:rPr>
              <a:t>1985: Intel 386(TM) Microprocessor</a:t>
            </a:r>
            <a:r>
              <a:rPr lang="en-US" sz="3600" smtClean="0"/>
              <a:t> </a:t>
            </a:r>
            <a:br>
              <a:rPr lang="en-US" sz="3600" smtClean="0"/>
            </a:br>
            <a:endParaRPr lang="en-US" sz="3600" smtClean="0"/>
          </a:p>
        </p:txBody>
      </p:sp>
      <p:sp>
        <p:nvSpPr>
          <p:cNvPr id="32771" name="Rectangle 3"/>
          <p:cNvSpPr>
            <a:spLocks noGrp="1" noChangeArrowheads="1"/>
          </p:cNvSpPr>
          <p:nvPr>
            <p:ph type="body" sz="half" idx="1"/>
          </p:nvPr>
        </p:nvSpPr>
        <p:spPr>
          <a:xfrm>
            <a:off x="228600" y="1066800"/>
            <a:ext cx="4146550" cy="5334000"/>
          </a:xfrm>
        </p:spPr>
        <p:txBody>
          <a:bodyPr/>
          <a:lstStyle/>
          <a:p>
            <a:pPr>
              <a:spcBef>
                <a:spcPts val="500"/>
              </a:spcBef>
              <a:spcAft>
                <a:spcPts val="500"/>
              </a:spcAft>
            </a:pPr>
            <a:r>
              <a:rPr lang="en-US" sz="2000" dirty="0" smtClean="0">
                <a:latin typeface="+mj-lt"/>
              </a:rPr>
              <a:t>The Intel 386</a:t>
            </a:r>
            <a:r>
              <a:rPr lang="en-US" sz="2000" baseline="30000" dirty="0" smtClean="0">
                <a:latin typeface="+mj-lt"/>
              </a:rPr>
              <a:t>TM</a:t>
            </a:r>
            <a:r>
              <a:rPr lang="en-US" sz="2000" dirty="0" smtClean="0">
                <a:latin typeface="+mj-lt"/>
              </a:rPr>
              <a:t> microprocessor featured 275,000 transistors--more than 100times as many as the original 4004. </a:t>
            </a:r>
          </a:p>
          <a:p>
            <a:pPr>
              <a:spcBef>
                <a:spcPts val="500"/>
              </a:spcBef>
              <a:spcAft>
                <a:spcPts val="500"/>
              </a:spcAft>
            </a:pPr>
            <a:r>
              <a:rPr lang="en-US" sz="2000" dirty="0" smtClean="0">
                <a:latin typeface="+mj-lt"/>
              </a:rPr>
              <a:t>It was a 32-bit chip and was "multi tasking," meaning it could run multiple programs at the same time. </a:t>
            </a:r>
          </a:p>
          <a:p>
            <a:endParaRPr lang="en-US" sz="2000" dirty="0" smtClean="0"/>
          </a:p>
        </p:txBody>
      </p:sp>
      <p:pic>
        <p:nvPicPr>
          <p:cNvPr id="32772" name="Picture 5" descr="D:\chips\386B.jpg"/>
          <p:cNvPicPr>
            <a:picLocks noChangeAspect="1" noChangeArrowheads="1"/>
          </p:cNvPicPr>
          <p:nvPr/>
        </p:nvPicPr>
        <p:blipFill>
          <a:blip r:embed="rId3"/>
          <a:srcRect/>
          <a:stretch>
            <a:fillRect/>
          </a:stretch>
        </p:blipFill>
        <p:spPr bwMode="auto">
          <a:xfrm>
            <a:off x="5562600" y="914400"/>
            <a:ext cx="3581400" cy="3691973"/>
          </a:xfrm>
          <a:prstGeom prst="rect">
            <a:avLst/>
          </a:prstGeom>
          <a:noFill/>
          <a:ln w="9525">
            <a:noFill/>
            <a:miter lim="800000"/>
            <a:headEnd/>
            <a:tailEnd/>
          </a:ln>
        </p:spPr>
      </p:pic>
      <p:sp>
        <p:nvSpPr>
          <p:cNvPr id="5" name="Content Placeholder 2"/>
          <p:cNvSpPr txBox="1">
            <a:spLocks/>
          </p:cNvSpPr>
          <p:nvPr/>
        </p:nvSpPr>
        <p:spPr>
          <a:xfrm>
            <a:off x="228600" y="4267200"/>
            <a:ext cx="8534400" cy="2362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smtClean="0">
                <a:ln>
                  <a:noFill/>
                </a:ln>
                <a:solidFill>
                  <a:schemeClr val="tx1"/>
                </a:solidFill>
                <a:effectLst/>
                <a:uLnTx/>
                <a:uFillTx/>
                <a:latin typeface="+mj-lt"/>
                <a:ea typeface="+mn-ea"/>
              </a:rPr>
              <a:t>80386 (1985)</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smtClean="0">
                <a:ln>
                  <a:noFill/>
                </a:ln>
                <a:solidFill>
                  <a:schemeClr val="tx1"/>
                </a:solidFill>
                <a:effectLst/>
                <a:uLnTx/>
                <a:uFillTx/>
                <a:latin typeface="+mj-lt"/>
                <a:ea typeface="+mn-ea"/>
              </a:rPr>
              <a:t>32-bit address bus and 32-bit data bus</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smtClean="0">
                <a:ln>
                  <a:noFill/>
                </a:ln>
                <a:solidFill>
                  <a:schemeClr val="tx1"/>
                </a:solidFill>
                <a:effectLst/>
                <a:uLnTx/>
                <a:uFillTx/>
                <a:latin typeface="+mj-lt"/>
                <a:ea typeface="+mn-ea"/>
              </a:rPr>
              <a:t>4GB memory</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smtClean="0">
                <a:ln>
                  <a:noFill/>
                </a:ln>
                <a:solidFill>
                  <a:schemeClr val="tx1"/>
                </a:solidFill>
                <a:effectLst/>
                <a:uLnTx/>
                <a:uFillTx/>
                <a:latin typeface="+mj-lt"/>
                <a:ea typeface="+mn-ea"/>
                <a:cs typeface="Times New Roman" pitchFamily="-80" charset="0"/>
              </a:rPr>
              <a:t>Hardware circuitry for memory management</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smtClean="0">
                <a:ln>
                  <a:noFill/>
                </a:ln>
                <a:solidFill>
                  <a:schemeClr val="tx1"/>
                </a:solidFill>
                <a:effectLst/>
                <a:uLnTx/>
                <a:uFillTx/>
                <a:latin typeface="+mj-lt"/>
                <a:ea typeface="+mn-ea"/>
                <a:cs typeface="Times New Roman" pitchFamily="-80" charset="0"/>
              </a:rPr>
              <a:t>Additional instructions referenced 32-bit registers and managed the memory system</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smtClean="0">
                <a:ln>
                  <a:noFill/>
                </a:ln>
                <a:solidFill>
                  <a:schemeClr val="tx1"/>
                </a:solidFill>
                <a:effectLst/>
                <a:uLnTx/>
                <a:uFillTx/>
                <a:latin typeface="+mj-lt"/>
                <a:ea typeface="+mn-ea"/>
                <a:cs typeface="Times New Roman" pitchFamily="-80" charset="0"/>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fontScale="90000"/>
          </a:bodyPr>
          <a:lstStyle/>
          <a:p>
            <a:r>
              <a:rPr lang="en-US" sz="3600" b="1" u="sng" smtClean="0">
                <a:solidFill>
                  <a:srgbClr val="0000FF"/>
                </a:solidFill>
                <a:hlinkClick r:id="rId2"/>
              </a:rPr>
              <a:t>1989: Intel 486(TM) DX CPU</a:t>
            </a:r>
            <a:r>
              <a:rPr lang="en-US" sz="3600" smtClean="0"/>
              <a:t/>
            </a:r>
            <a:br>
              <a:rPr lang="en-US" sz="3600" smtClean="0"/>
            </a:br>
            <a:endParaRPr lang="en-US" sz="3600" smtClean="0"/>
          </a:p>
        </p:txBody>
      </p:sp>
      <p:sp>
        <p:nvSpPr>
          <p:cNvPr id="33795" name="Rectangle 3"/>
          <p:cNvSpPr>
            <a:spLocks noGrp="1" noChangeArrowheads="1"/>
          </p:cNvSpPr>
          <p:nvPr>
            <p:ph type="body" sz="half" idx="1"/>
          </p:nvPr>
        </p:nvSpPr>
        <p:spPr>
          <a:xfrm>
            <a:off x="228600" y="1066800"/>
            <a:ext cx="4146550" cy="5334000"/>
          </a:xfrm>
        </p:spPr>
        <p:txBody>
          <a:bodyPr/>
          <a:lstStyle/>
          <a:p>
            <a:pPr>
              <a:spcBef>
                <a:spcPts val="500"/>
              </a:spcBef>
              <a:spcAft>
                <a:spcPts val="500"/>
              </a:spcAft>
            </a:pPr>
            <a:r>
              <a:rPr lang="en-US" sz="1600" dirty="0" smtClean="0">
                <a:latin typeface="+mj-lt"/>
              </a:rPr>
              <a:t>The 486</a:t>
            </a:r>
            <a:r>
              <a:rPr lang="en-US" sz="1600" baseline="30000" dirty="0" smtClean="0">
                <a:latin typeface="+mj-lt"/>
              </a:rPr>
              <a:t>TM</a:t>
            </a:r>
            <a:r>
              <a:rPr lang="en-US" sz="1600" dirty="0" smtClean="0">
                <a:latin typeface="+mj-lt"/>
              </a:rPr>
              <a:t> generation really allowed the shift from command-level computing into point-and-click computing. </a:t>
            </a:r>
          </a:p>
          <a:p>
            <a:pPr>
              <a:spcBef>
                <a:spcPts val="500"/>
              </a:spcBef>
              <a:spcAft>
                <a:spcPts val="500"/>
              </a:spcAft>
            </a:pPr>
            <a:r>
              <a:rPr lang="en-US" sz="1600" dirty="0" smtClean="0">
                <a:latin typeface="+mj-lt"/>
              </a:rPr>
              <a:t>The Intel 486</a:t>
            </a:r>
            <a:r>
              <a:rPr lang="en-US" sz="1600" baseline="30000" dirty="0" smtClean="0">
                <a:latin typeface="+mj-lt"/>
              </a:rPr>
              <a:t>TM</a:t>
            </a:r>
            <a:r>
              <a:rPr lang="en-US" sz="1600" dirty="0" smtClean="0">
                <a:latin typeface="+mj-lt"/>
              </a:rPr>
              <a:t> processor was the first to offer a built-in math coprocessor, which speeds up computing because it offers complex math functions from the central processor. </a:t>
            </a:r>
          </a:p>
          <a:p>
            <a:endParaRPr lang="en-US" sz="2000" dirty="0" smtClean="0"/>
          </a:p>
        </p:txBody>
      </p:sp>
      <p:pic>
        <p:nvPicPr>
          <p:cNvPr id="33796" name="Picture 5" descr="D:\chips\486B.jpg"/>
          <p:cNvPicPr>
            <a:picLocks noChangeAspect="1" noChangeArrowheads="1"/>
          </p:cNvPicPr>
          <p:nvPr/>
        </p:nvPicPr>
        <p:blipFill>
          <a:blip r:embed="rId3"/>
          <a:srcRect/>
          <a:stretch>
            <a:fillRect/>
          </a:stretch>
        </p:blipFill>
        <p:spPr bwMode="auto">
          <a:xfrm>
            <a:off x="5257800" y="1143000"/>
            <a:ext cx="3162300" cy="4972050"/>
          </a:xfrm>
          <a:prstGeom prst="rect">
            <a:avLst/>
          </a:prstGeom>
          <a:noFill/>
          <a:ln w="9525">
            <a:noFill/>
            <a:miter lim="800000"/>
            <a:headEnd/>
            <a:tailEnd/>
          </a:ln>
        </p:spPr>
      </p:pic>
      <p:sp>
        <p:nvSpPr>
          <p:cNvPr id="5" name="Rectangle 4"/>
          <p:cNvSpPr/>
          <p:nvPr/>
        </p:nvSpPr>
        <p:spPr>
          <a:xfrm>
            <a:off x="0" y="3962400"/>
            <a:ext cx="5029200" cy="2308324"/>
          </a:xfrm>
          <a:prstGeom prst="rect">
            <a:avLst/>
          </a:prstGeom>
        </p:spPr>
        <p:txBody>
          <a:bodyPr wrap="square">
            <a:spAutoFit/>
          </a:bodyPr>
          <a:lstStyle/>
          <a:p>
            <a:pPr marL="342900" lvl="0" indent="-342900">
              <a:spcBef>
                <a:spcPct val="20000"/>
              </a:spcBef>
              <a:buFont typeface="Arial" pitchFamily="34" charset="0"/>
              <a:buChar char="•"/>
              <a:defRPr/>
            </a:pPr>
            <a:r>
              <a:rPr lang="en-US" sz="1600" dirty="0" smtClean="0">
                <a:latin typeface="+mj-lt"/>
                <a:cs typeface="Times New Roman" pitchFamily="-80" charset="0"/>
              </a:rPr>
              <a:t>80486  </a:t>
            </a:r>
          </a:p>
          <a:p>
            <a:pPr marL="742950" lvl="1" indent="-285750">
              <a:spcBef>
                <a:spcPct val="20000"/>
              </a:spcBef>
              <a:buFont typeface="Arial" pitchFamily="34" charset="0"/>
              <a:buChar char="–"/>
              <a:defRPr/>
            </a:pPr>
            <a:r>
              <a:rPr lang="en-US" sz="1600" dirty="0" smtClean="0">
                <a:latin typeface="+mj-lt"/>
                <a:cs typeface="Times New Roman" pitchFamily="-80" charset="0"/>
              </a:rPr>
              <a:t>Highly integrated package.</a:t>
            </a:r>
          </a:p>
          <a:p>
            <a:pPr marL="742950" lvl="1" indent="-285750">
              <a:spcBef>
                <a:spcPct val="20000"/>
              </a:spcBef>
              <a:buFont typeface="Arial" pitchFamily="34" charset="0"/>
              <a:buChar char="–"/>
              <a:defRPr/>
            </a:pPr>
            <a:r>
              <a:rPr lang="en-US" sz="1600" dirty="0" smtClean="0">
                <a:latin typeface="+mj-lt"/>
                <a:cs typeface="Times New Roman" pitchFamily="-80" charset="0"/>
              </a:rPr>
              <a:t>80386-like microprocessor.80387-like numeric coprocessor.</a:t>
            </a:r>
          </a:p>
          <a:p>
            <a:pPr marL="742950" lvl="1" indent="-285750">
              <a:spcBef>
                <a:spcPct val="20000"/>
              </a:spcBef>
              <a:buFont typeface="Arial" pitchFamily="34" charset="0"/>
              <a:buChar char="–"/>
              <a:defRPr/>
            </a:pPr>
            <a:r>
              <a:rPr lang="en-US" sz="1600" dirty="0" smtClean="0">
                <a:latin typeface="+mj-lt"/>
                <a:cs typeface="Times New Roman" pitchFamily="-80" charset="0"/>
              </a:rPr>
              <a:t>50 MIPS</a:t>
            </a:r>
          </a:p>
          <a:p>
            <a:pPr marL="742950" lvl="1" indent="-285750">
              <a:spcBef>
                <a:spcPct val="20000"/>
              </a:spcBef>
              <a:buFont typeface="Arial" pitchFamily="34" charset="0"/>
              <a:buChar char="–"/>
              <a:defRPr/>
            </a:pPr>
            <a:r>
              <a:rPr lang="en-US" sz="1600" dirty="0" smtClean="0">
                <a:latin typeface="+mj-lt"/>
                <a:cs typeface="Times New Roman" pitchFamily="-80" charset="0"/>
              </a:rPr>
              <a:t>8K-byte cache memory system</a:t>
            </a:r>
          </a:p>
          <a:p>
            <a:pPr marL="742950" lvl="1" indent="-285750">
              <a:spcBef>
                <a:spcPct val="20000"/>
              </a:spcBef>
              <a:buFont typeface="Arial" pitchFamily="34" charset="0"/>
              <a:buChar char="–"/>
              <a:defRPr/>
            </a:pPr>
            <a:r>
              <a:rPr lang="en-US" sz="1600" dirty="0" smtClean="0">
                <a:latin typeface="+mj-lt"/>
                <a:cs typeface="Times New Roman" pitchFamily="-80" charset="0"/>
              </a:rPr>
              <a:t>Half of its instructions executed in  1 clock cycle rather 2</a:t>
            </a:r>
          </a:p>
        </p:txBody>
      </p:sp>
    </p:spTree>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fontScale="90000"/>
          </a:bodyPr>
          <a:lstStyle/>
          <a:p>
            <a:pPr>
              <a:defRPr/>
            </a:pPr>
            <a:r>
              <a:rPr lang="en-US" sz="3600" b="1" u="sng" smtClean="0">
                <a:solidFill>
                  <a:schemeClr val="tx1"/>
                </a:solidFill>
                <a:effectLst>
                  <a:outerShdw blurRad="38100" dist="38100" dir="2700000" algn="tl">
                    <a:srgbClr val="FFFFFF"/>
                  </a:outerShdw>
                </a:effectLst>
                <a:hlinkClick r:id="rId2"/>
              </a:rPr>
              <a:t>1993: Pentium® Processor</a:t>
            </a:r>
            <a:r>
              <a:rPr lang="en-US" sz="3600" smtClean="0">
                <a:solidFill>
                  <a:schemeClr val="tx1"/>
                </a:solidFill>
                <a:effectLst>
                  <a:outerShdw blurRad="38100" dist="38100" dir="2700000" algn="tl">
                    <a:srgbClr val="FFFFFF"/>
                  </a:outerShdw>
                </a:effectLst>
              </a:rPr>
              <a:t/>
            </a:r>
            <a:br>
              <a:rPr lang="en-US" sz="3600" smtClean="0">
                <a:solidFill>
                  <a:schemeClr val="tx1"/>
                </a:solidFill>
                <a:effectLst>
                  <a:outerShdw blurRad="38100" dist="38100" dir="2700000" algn="tl">
                    <a:srgbClr val="FFFFFF"/>
                  </a:outerShdw>
                </a:effectLst>
              </a:rPr>
            </a:br>
            <a:endParaRPr lang="en-US" sz="3600" smtClean="0"/>
          </a:p>
        </p:txBody>
      </p:sp>
      <p:sp>
        <p:nvSpPr>
          <p:cNvPr id="34819" name="Rectangle 3"/>
          <p:cNvSpPr>
            <a:spLocks noGrp="1" noChangeArrowheads="1"/>
          </p:cNvSpPr>
          <p:nvPr>
            <p:ph type="body" sz="half" idx="1"/>
          </p:nvPr>
        </p:nvSpPr>
        <p:spPr>
          <a:xfrm>
            <a:off x="228600" y="1066800"/>
            <a:ext cx="4146550" cy="2057400"/>
          </a:xfrm>
        </p:spPr>
        <p:txBody>
          <a:bodyPr/>
          <a:lstStyle/>
          <a:p>
            <a:pPr>
              <a:spcBef>
                <a:spcPts val="500"/>
              </a:spcBef>
              <a:spcAft>
                <a:spcPts val="500"/>
              </a:spcAft>
            </a:pPr>
            <a:r>
              <a:rPr lang="en-US" sz="1400" dirty="0" smtClean="0">
                <a:latin typeface="+mj-lt"/>
              </a:rPr>
              <a:t>The Pentium® processor allowed computers to more easily incorporate "real world" data such as speech, sound, handwriting and photographic images. </a:t>
            </a:r>
          </a:p>
          <a:p>
            <a:pPr>
              <a:spcBef>
                <a:spcPts val="500"/>
              </a:spcBef>
              <a:spcAft>
                <a:spcPts val="500"/>
              </a:spcAft>
            </a:pPr>
            <a:r>
              <a:rPr lang="en-US" sz="1400" dirty="0" smtClean="0">
                <a:latin typeface="+mj-lt"/>
              </a:rPr>
              <a:t>The name Pentium®, mentioned in the comics and on television talk shows, became a household word soon after introduction</a:t>
            </a:r>
            <a:r>
              <a:rPr lang="en-US" sz="1400" dirty="0" smtClean="0"/>
              <a:t>. </a:t>
            </a:r>
          </a:p>
          <a:p>
            <a:endParaRPr lang="en-US" sz="2000" dirty="0" smtClean="0"/>
          </a:p>
        </p:txBody>
      </p:sp>
      <p:pic>
        <p:nvPicPr>
          <p:cNvPr id="34820" name="Picture 5" descr="D:\chips\PENTB.jpg"/>
          <p:cNvPicPr>
            <a:picLocks noChangeAspect="1" noChangeArrowheads="1"/>
          </p:cNvPicPr>
          <p:nvPr/>
        </p:nvPicPr>
        <p:blipFill>
          <a:blip r:embed="rId3"/>
          <a:srcRect/>
          <a:stretch>
            <a:fillRect/>
          </a:stretch>
        </p:blipFill>
        <p:spPr bwMode="auto">
          <a:xfrm>
            <a:off x="5486400" y="838201"/>
            <a:ext cx="3657600" cy="3954086"/>
          </a:xfrm>
          <a:prstGeom prst="rect">
            <a:avLst/>
          </a:prstGeom>
          <a:noFill/>
          <a:ln w="9525">
            <a:noFill/>
            <a:miter lim="800000"/>
            <a:headEnd/>
            <a:tailEnd/>
          </a:ln>
        </p:spPr>
      </p:pic>
      <p:sp>
        <p:nvSpPr>
          <p:cNvPr id="5" name="Content Placeholder 2"/>
          <p:cNvSpPr txBox="1">
            <a:spLocks/>
          </p:cNvSpPr>
          <p:nvPr/>
        </p:nvSpPr>
        <p:spPr>
          <a:xfrm>
            <a:off x="-152400" y="3048000"/>
            <a:ext cx="8001000" cy="3810000"/>
          </a:xfrm>
          <a:prstGeom prst="rect">
            <a:avLst/>
          </a:prstGeom>
        </p:spPr>
        <p:txBody>
          <a:bodyPr vert="horz" lIns="91440" tIns="45720" rIns="91440" bIns="45720" rtlCol="0">
            <a:normAutofit fontScale="92500" lnSpcReduction="20000"/>
          </a:bodyPr>
          <a:lstStyle/>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j-lt"/>
                <a:ea typeface="+mn-ea"/>
              </a:rPr>
              <a:t>Originally named </a:t>
            </a:r>
            <a:r>
              <a:rPr kumimoji="0" lang="en-US" sz="2800" b="0" i="0" u="none" strike="noStrike" kern="1200" cap="none" spc="0" normalizeH="0" baseline="0" noProof="0" dirty="0" smtClean="0">
                <a:ln>
                  <a:noFill/>
                </a:ln>
                <a:solidFill>
                  <a:srgbClr val="0070C0"/>
                </a:solidFill>
                <a:effectLst/>
                <a:uLnTx/>
                <a:uFillTx/>
                <a:latin typeface="+mj-lt"/>
                <a:ea typeface="+mn-ea"/>
              </a:rPr>
              <a:t>P5</a:t>
            </a:r>
            <a:r>
              <a:rPr kumimoji="0" lang="en-US" sz="2800" b="0" i="0" u="none" strike="noStrike" kern="1200" cap="none" spc="0" normalizeH="0" baseline="0" noProof="0" dirty="0" smtClean="0">
                <a:ln>
                  <a:noFill/>
                </a:ln>
                <a:solidFill>
                  <a:schemeClr val="tx1"/>
                </a:solidFill>
                <a:effectLst/>
                <a:uLnTx/>
                <a:uFillTx/>
                <a:latin typeface="+mj-lt"/>
                <a:ea typeface="+mn-ea"/>
              </a:rPr>
              <a:t> or 80586</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j-lt"/>
                <a:ea typeface="+mn-ea"/>
              </a:rPr>
              <a:t>Clock speed of 60MHZ</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j-lt"/>
                <a:ea typeface="+mn-ea"/>
              </a:rPr>
              <a:t>Executes 110MIPS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j-lt"/>
                <a:ea typeface="+mn-ea"/>
                <a:cs typeface="Times New Roman" pitchFamily="-80" charset="0"/>
              </a:rPr>
              <a:t>Cache size: 16K bytes (8K cache in 80486)</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j-lt"/>
                <a:ea typeface="+mn-ea"/>
                <a:cs typeface="Times New Roman" pitchFamily="-80" charset="0"/>
              </a:rPr>
              <a:t>8K-byte instruction cache and data cache.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j-lt"/>
                <a:ea typeface="+mn-ea"/>
                <a:cs typeface="Times New Roman" pitchFamily="-80" charset="0"/>
              </a:rPr>
              <a:t>Memory system up to 4G bytes.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j-lt"/>
                <a:ea typeface="+mn-ea"/>
                <a:cs typeface="Times New Roman" pitchFamily="-80" charset="0"/>
              </a:rPr>
              <a:t>Data bus width increased to a full 64 bits.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j-lt"/>
                <a:ea typeface="+mn-ea"/>
                <a:cs typeface="Times New Roman" pitchFamily="-80" charset="0"/>
              </a:rPr>
              <a:t>Data bus transfer speed 60 MHz or 66 </a:t>
            </a:r>
            <a:r>
              <a:rPr kumimoji="0" lang="en-US" sz="2800" b="0" i="0" u="none" strike="noStrike" kern="1200" cap="none" spc="0" normalizeH="0" baseline="0" noProof="0" dirty="0" err="1" smtClean="0">
                <a:ln>
                  <a:noFill/>
                </a:ln>
                <a:solidFill>
                  <a:schemeClr val="tx1"/>
                </a:solidFill>
                <a:effectLst/>
                <a:uLnTx/>
                <a:uFillTx/>
                <a:latin typeface="+mj-lt"/>
                <a:ea typeface="+mn-ea"/>
                <a:cs typeface="Times New Roman" pitchFamily="-80" charset="0"/>
              </a:rPr>
              <a:t>MHz.</a:t>
            </a:r>
            <a:endParaRPr kumimoji="0" lang="en-US" sz="2800" b="0" i="0" u="none" strike="noStrike" kern="1200" cap="none" spc="0" normalizeH="0" baseline="0" noProof="0" dirty="0" smtClean="0">
              <a:ln>
                <a:noFill/>
              </a:ln>
              <a:solidFill>
                <a:schemeClr val="tx1"/>
              </a:solidFill>
              <a:effectLst/>
              <a:uLnTx/>
              <a:uFillTx/>
              <a:latin typeface="+mj-lt"/>
              <a:ea typeface="+mn-ea"/>
              <a:cs typeface="Times New Roman" pitchFamily="-80" charset="0"/>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j-lt"/>
                <a:ea typeface="+mn-ea"/>
                <a:cs typeface="Times New Roman" pitchFamily="-80" charset="0"/>
              </a:rPr>
              <a:t>depending on the version of the Pentium</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IN"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fontScale="90000"/>
          </a:bodyPr>
          <a:lstStyle/>
          <a:p>
            <a:r>
              <a:rPr lang="en-US" sz="3600" b="1" u="sng" smtClean="0">
                <a:solidFill>
                  <a:srgbClr val="0000FF"/>
                </a:solidFill>
                <a:hlinkClick r:id="rId2"/>
              </a:rPr>
              <a:t>1995: Pentium® Pro Processor</a:t>
            </a:r>
            <a:r>
              <a:rPr lang="en-US" sz="3600" smtClean="0"/>
              <a:t/>
            </a:r>
            <a:br>
              <a:rPr lang="en-US" sz="3600" smtClean="0"/>
            </a:br>
            <a:endParaRPr lang="en-US" sz="3600" smtClean="0"/>
          </a:p>
        </p:txBody>
      </p:sp>
      <p:sp>
        <p:nvSpPr>
          <p:cNvPr id="35843" name="Rectangle 3"/>
          <p:cNvSpPr>
            <a:spLocks noGrp="1" noChangeArrowheads="1"/>
          </p:cNvSpPr>
          <p:nvPr>
            <p:ph type="body" sz="half" idx="1"/>
          </p:nvPr>
        </p:nvSpPr>
        <p:spPr>
          <a:xfrm>
            <a:off x="228600" y="1066800"/>
            <a:ext cx="4146550" cy="5334000"/>
          </a:xfrm>
        </p:spPr>
        <p:txBody>
          <a:bodyPr/>
          <a:lstStyle/>
          <a:p>
            <a:pPr>
              <a:spcBef>
                <a:spcPts val="500"/>
              </a:spcBef>
              <a:spcAft>
                <a:spcPts val="500"/>
              </a:spcAft>
            </a:pPr>
            <a:r>
              <a:rPr lang="en-US" sz="2000" dirty="0" smtClean="0">
                <a:latin typeface="+mj-lt"/>
              </a:rPr>
              <a:t>Released in the fall of 1995 the Pentium® Pro processor is designed to fuel 32-bit server and workstation-level applications, enabling fast computer-aided design, mechanical engineering and scientific computation. </a:t>
            </a:r>
          </a:p>
          <a:p>
            <a:pPr>
              <a:spcBef>
                <a:spcPts val="500"/>
              </a:spcBef>
              <a:spcAft>
                <a:spcPts val="500"/>
              </a:spcAft>
            </a:pPr>
            <a:r>
              <a:rPr lang="en-US" sz="2000" dirty="0" smtClean="0">
                <a:latin typeface="+mj-lt"/>
              </a:rPr>
              <a:t>Each Pentium® Pro processor is packaged together with a second speed-enhancing cache memory chip. </a:t>
            </a:r>
          </a:p>
          <a:p>
            <a:pPr>
              <a:spcBef>
                <a:spcPts val="500"/>
              </a:spcBef>
              <a:spcAft>
                <a:spcPts val="500"/>
              </a:spcAft>
            </a:pPr>
            <a:r>
              <a:rPr lang="en-US" sz="2000" dirty="0" smtClean="0">
                <a:latin typeface="+mj-lt"/>
              </a:rPr>
              <a:t>The powerful Pentium® Pro processor boasts 5.5 million transistors. </a:t>
            </a:r>
          </a:p>
          <a:p>
            <a:endParaRPr lang="en-US" sz="2000" dirty="0" smtClean="0"/>
          </a:p>
        </p:txBody>
      </p:sp>
      <p:pic>
        <p:nvPicPr>
          <p:cNvPr id="35844" name="Picture 5" descr="D:\chips\PPROB.jpg"/>
          <p:cNvPicPr>
            <a:picLocks noChangeAspect="1" noChangeArrowheads="1"/>
          </p:cNvPicPr>
          <p:nvPr/>
        </p:nvPicPr>
        <p:blipFill>
          <a:blip r:embed="rId3"/>
          <a:srcRect/>
          <a:stretch>
            <a:fillRect/>
          </a:stretch>
        </p:blipFill>
        <p:spPr bwMode="auto">
          <a:xfrm>
            <a:off x="4495800" y="1295400"/>
            <a:ext cx="4100513" cy="4108450"/>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fontScale="90000"/>
          </a:bodyPr>
          <a:lstStyle/>
          <a:p>
            <a:r>
              <a:rPr lang="en-US" sz="3600" b="1" u="sng" smtClean="0">
                <a:solidFill>
                  <a:srgbClr val="0000FF"/>
                </a:solidFill>
                <a:hlinkClick r:id="rId2"/>
              </a:rPr>
              <a:t>1997: Pentium®</a:t>
            </a:r>
            <a:r>
              <a:rPr lang="en-US" sz="3600" b="1" u="sng" smtClean="0">
                <a:solidFill>
                  <a:srgbClr val="0000FF"/>
                </a:solidFill>
                <a:latin typeface="times"/>
                <a:hlinkClick r:id="rId2"/>
              </a:rPr>
              <a:t> II</a:t>
            </a:r>
            <a:r>
              <a:rPr lang="en-US" sz="3600" u="sng" smtClean="0">
                <a:solidFill>
                  <a:srgbClr val="0000FF"/>
                </a:solidFill>
                <a:latin typeface="times"/>
                <a:hlinkClick r:id="rId2"/>
              </a:rPr>
              <a:t> </a:t>
            </a:r>
            <a:r>
              <a:rPr lang="en-US" sz="3600" b="1" u="sng" smtClean="0">
                <a:solidFill>
                  <a:srgbClr val="0000FF"/>
                </a:solidFill>
                <a:hlinkClick r:id="rId2"/>
              </a:rPr>
              <a:t>Processor</a:t>
            </a:r>
            <a:r>
              <a:rPr lang="en-US" sz="3600" smtClean="0"/>
              <a:t/>
            </a:r>
            <a:br>
              <a:rPr lang="en-US" sz="3600" smtClean="0"/>
            </a:br>
            <a:endParaRPr lang="en-US" sz="3600" smtClean="0"/>
          </a:p>
        </p:txBody>
      </p:sp>
      <p:sp>
        <p:nvSpPr>
          <p:cNvPr id="36867" name="Rectangle 3"/>
          <p:cNvSpPr>
            <a:spLocks noGrp="1" noChangeArrowheads="1"/>
          </p:cNvSpPr>
          <p:nvPr>
            <p:ph type="body" sz="half" idx="1"/>
          </p:nvPr>
        </p:nvSpPr>
        <p:spPr>
          <a:xfrm>
            <a:off x="228600" y="838200"/>
            <a:ext cx="4691063" cy="5562600"/>
          </a:xfrm>
        </p:spPr>
        <p:txBody>
          <a:bodyPr/>
          <a:lstStyle/>
          <a:p>
            <a:pPr>
              <a:spcBef>
                <a:spcPts val="500"/>
              </a:spcBef>
              <a:spcAft>
                <a:spcPts val="500"/>
              </a:spcAft>
            </a:pPr>
            <a:r>
              <a:rPr lang="en-US" sz="1800" smtClean="0"/>
              <a:t>The 7.5 million-transistor Pentium® II processor incorporates Intel MMX</a:t>
            </a:r>
            <a:r>
              <a:rPr lang="en-US" sz="1800" baseline="30000" smtClean="0"/>
              <a:t>TM</a:t>
            </a:r>
            <a:r>
              <a:rPr lang="en-US" sz="1800" smtClean="0"/>
              <a:t> technology, which is designed specifically to process video, audio and graphics data efficiently. </a:t>
            </a:r>
          </a:p>
          <a:p>
            <a:pPr>
              <a:spcBef>
                <a:spcPts val="500"/>
              </a:spcBef>
              <a:spcAft>
                <a:spcPts val="500"/>
              </a:spcAft>
            </a:pPr>
            <a:r>
              <a:rPr lang="en-US" sz="1800" smtClean="0"/>
              <a:t>It is packaged along with a high-speed cache memory chip in an innovative Single Edge Contact (S.E.C.) cartridge that connects to a motherboard via a single edge connector, as opposed to multiple pins. </a:t>
            </a:r>
          </a:p>
          <a:p>
            <a:pPr>
              <a:spcBef>
                <a:spcPts val="500"/>
              </a:spcBef>
              <a:spcAft>
                <a:spcPts val="500"/>
              </a:spcAft>
            </a:pPr>
            <a:r>
              <a:rPr lang="en-US" sz="1800" smtClean="0"/>
              <a:t>With this chip, PC users can capture, edit and share digital photos with friends and family via the Internet; edit and add text, music or between-scene transitions to home movies; and, with a video phone, send video over standard phone lines and the Internet. </a:t>
            </a:r>
          </a:p>
          <a:p>
            <a:endParaRPr lang="en-US" sz="2000" smtClean="0"/>
          </a:p>
        </p:txBody>
      </p:sp>
      <p:pic>
        <p:nvPicPr>
          <p:cNvPr id="36868" name="Picture 5" descr="D:\chips\P2B.jpg"/>
          <p:cNvPicPr>
            <a:picLocks noChangeAspect="1" noChangeArrowheads="1"/>
          </p:cNvPicPr>
          <p:nvPr/>
        </p:nvPicPr>
        <p:blipFill>
          <a:blip r:embed="rId3"/>
          <a:srcRect/>
          <a:stretch>
            <a:fillRect/>
          </a:stretch>
        </p:blipFill>
        <p:spPr bwMode="auto">
          <a:xfrm>
            <a:off x="5014913" y="1447800"/>
            <a:ext cx="3824287" cy="4171950"/>
          </a:xfrm>
          <a:prstGeom prst="rect">
            <a:avLst/>
          </a:prstGeom>
          <a:noFill/>
          <a:ln w="9525">
            <a:noFill/>
            <a:miter lim="800000"/>
            <a:headEnd/>
            <a:tailEnd/>
          </a:ln>
        </p:spPr>
      </p:pic>
    </p:spTree>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539750" y="188913"/>
            <a:ext cx="8229600" cy="593725"/>
          </a:xfrm>
        </p:spPr>
        <p:txBody>
          <a:bodyPr>
            <a:normAutofit fontScale="90000"/>
          </a:bodyPr>
          <a:lstStyle/>
          <a:p>
            <a:pPr eaLnBrk="1" hangingPunct="1"/>
            <a:r>
              <a:rPr lang="en-US" sz="4000" smtClean="0"/>
              <a:t>Moore’s Law</a:t>
            </a:r>
          </a:p>
        </p:txBody>
      </p:sp>
      <p:sp>
        <p:nvSpPr>
          <p:cNvPr id="38915" name="Rectangle 3"/>
          <p:cNvSpPr>
            <a:spLocks noGrp="1" noChangeArrowheads="1"/>
          </p:cNvSpPr>
          <p:nvPr>
            <p:ph type="body" idx="1"/>
          </p:nvPr>
        </p:nvSpPr>
        <p:spPr>
          <a:xfrm>
            <a:off x="395288" y="908050"/>
            <a:ext cx="5337175" cy="4243388"/>
          </a:xfrm>
        </p:spPr>
        <p:txBody>
          <a:bodyPr>
            <a:normAutofit fontScale="92500" lnSpcReduction="20000"/>
          </a:bodyPr>
          <a:lstStyle/>
          <a:p>
            <a:pPr eaLnBrk="1" hangingPunct="1"/>
            <a:r>
              <a:rPr lang="en-US" sz="1800" b="1" dirty="0" smtClean="0">
                <a:latin typeface="+mj-lt"/>
              </a:rPr>
              <a:t>IC capacity doubling about every 18 months for several decades</a:t>
            </a:r>
          </a:p>
          <a:p>
            <a:pPr lvl="1" eaLnBrk="1" hangingPunct="1"/>
            <a:r>
              <a:rPr lang="en-US" sz="1800" b="1" dirty="0" smtClean="0">
                <a:latin typeface="+mj-lt"/>
              </a:rPr>
              <a:t>Known as “Moore’s Law” after Gordon Moore, co-founder of Intel</a:t>
            </a:r>
          </a:p>
          <a:p>
            <a:pPr lvl="2" eaLnBrk="1" hangingPunct="1"/>
            <a:r>
              <a:rPr lang="en-US" sz="1800" b="1" dirty="0" smtClean="0">
                <a:latin typeface="+mj-lt"/>
              </a:rPr>
              <a:t>Predicted in 1965 predicted that components per IC would double roughly every year or so</a:t>
            </a:r>
          </a:p>
          <a:p>
            <a:pPr lvl="1" eaLnBrk="1" hangingPunct="1"/>
            <a:r>
              <a:rPr lang="en-US" sz="1800" b="1" dirty="0" smtClean="0">
                <a:latin typeface="+mj-lt"/>
              </a:rPr>
              <a:t>Picture depicts related phenomena</a:t>
            </a:r>
          </a:p>
          <a:p>
            <a:pPr lvl="2" eaLnBrk="1" hangingPunct="1"/>
            <a:r>
              <a:rPr lang="en-US" sz="1800" b="1" dirty="0" smtClean="0">
                <a:latin typeface="+mj-lt"/>
              </a:rPr>
              <a:t>For a particular number of transistors, the IC shrinks by half every 18 months</a:t>
            </a:r>
          </a:p>
          <a:p>
            <a:pPr lvl="3" eaLnBrk="1" hangingPunct="1"/>
            <a:r>
              <a:rPr lang="en-US" sz="1800" b="1" dirty="0" smtClean="0">
                <a:latin typeface="+mj-lt"/>
              </a:rPr>
              <a:t>Notice how much shrinking occurs in just about 10 years</a:t>
            </a:r>
          </a:p>
          <a:p>
            <a:pPr lvl="3" eaLnBrk="1" hangingPunct="1"/>
            <a:r>
              <a:rPr lang="en-US" sz="1800" b="1" dirty="0" smtClean="0">
                <a:latin typeface="+mj-lt"/>
              </a:rPr>
              <a:t>Enables incredibly powerful computation in incredibly tiny devices</a:t>
            </a:r>
          </a:p>
          <a:p>
            <a:pPr lvl="1" eaLnBrk="1" hangingPunct="1"/>
            <a:r>
              <a:rPr lang="en-US" sz="1800" b="1" dirty="0" smtClean="0">
                <a:latin typeface="+mj-lt"/>
              </a:rPr>
              <a:t>Today’s ICs hold </a:t>
            </a:r>
            <a:r>
              <a:rPr lang="en-US" sz="1800" b="1" i="1" dirty="0" smtClean="0">
                <a:latin typeface="+mj-lt"/>
              </a:rPr>
              <a:t>billions</a:t>
            </a:r>
            <a:r>
              <a:rPr lang="en-US" sz="1800" b="1" dirty="0" smtClean="0">
                <a:latin typeface="+mj-lt"/>
              </a:rPr>
              <a:t> of transistors</a:t>
            </a:r>
          </a:p>
          <a:p>
            <a:pPr lvl="2" eaLnBrk="1" hangingPunct="1"/>
            <a:r>
              <a:rPr lang="en-US" sz="1800" b="1" dirty="0" smtClean="0">
                <a:latin typeface="+mj-lt"/>
              </a:rPr>
              <a:t>The first Pentium processor (early 1990s) needed only 3 million</a:t>
            </a:r>
          </a:p>
        </p:txBody>
      </p:sp>
      <p:pic>
        <p:nvPicPr>
          <p:cNvPr id="38916" name="Picture 4"/>
          <p:cNvPicPr>
            <a:picLocks noChangeAspect="1" noChangeArrowheads="1"/>
          </p:cNvPicPr>
          <p:nvPr/>
        </p:nvPicPr>
        <p:blipFill>
          <a:blip r:embed="rId3"/>
          <a:srcRect/>
          <a:stretch>
            <a:fillRect/>
          </a:stretch>
        </p:blipFill>
        <p:spPr bwMode="auto">
          <a:xfrm>
            <a:off x="6096000" y="3276600"/>
            <a:ext cx="2476500" cy="2408237"/>
          </a:xfrm>
          <a:prstGeom prst="rect">
            <a:avLst/>
          </a:prstGeom>
          <a:noFill/>
          <a:ln w="9525">
            <a:noFill/>
            <a:miter lim="800000"/>
            <a:headEnd/>
            <a:tailEnd/>
          </a:ln>
        </p:spPr>
      </p:pic>
      <p:sp>
        <p:nvSpPr>
          <p:cNvPr id="77826" name="AutoShape 2" descr="https://encrypted-tbn0.gstatic.com/images?q=tbn:ANd9GcTuYSRDSLDI0tx-gZz5ZgxORHMb7Kx0L_WCbrHD6RxJ-sx7tHA3"/>
          <p:cNvSpPr>
            <a:spLocks noChangeAspect="1" noChangeArrowheads="1"/>
          </p:cNvSpPr>
          <p:nvPr/>
        </p:nvSpPr>
        <p:spPr bwMode="auto">
          <a:xfrm>
            <a:off x="155575" y="-1371600"/>
            <a:ext cx="1905000" cy="28575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Picture 7" descr="moores-law-1.jpg"/>
          <p:cNvPicPr>
            <a:picLocks noChangeAspect="1"/>
          </p:cNvPicPr>
          <p:nvPr/>
        </p:nvPicPr>
        <p:blipFill>
          <a:blip r:embed="rId4"/>
          <a:stretch>
            <a:fillRect/>
          </a:stretch>
        </p:blipFill>
        <p:spPr>
          <a:xfrm>
            <a:off x="6324600" y="304800"/>
            <a:ext cx="1905000" cy="2857500"/>
          </a:xfrm>
          <a:prstGeom prst="rect">
            <a:avLst/>
          </a:prstGeom>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350838"/>
            <a:ext cx="8229600" cy="762000"/>
          </a:xfrm>
        </p:spPr>
        <p:txBody>
          <a:bodyPr/>
          <a:lstStyle/>
          <a:p>
            <a:pPr eaLnBrk="1" hangingPunct="1"/>
            <a:r>
              <a:rPr lang="en-US" sz="4000" smtClean="0"/>
              <a:t>Moore’s law in Microprocessors</a:t>
            </a:r>
          </a:p>
        </p:txBody>
      </p:sp>
      <p:sp>
        <p:nvSpPr>
          <p:cNvPr id="447491" name="Line 3"/>
          <p:cNvSpPr>
            <a:spLocks noChangeShapeType="1"/>
          </p:cNvSpPr>
          <p:nvPr/>
        </p:nvSpPr>
        <p:spPr bwMode="auto">
          <a:xfrm flipV="1">
            <a:off x="2209800" y="1905000"/>
            <a:ext cx="4648200" cy="2971800"/>
          </a:xfrm>
          <a:prstGeom prst="line">
            <a:avLst/>
          </a:prstGeom>
          <a:noFill/>
          <a:ln w="38100">
            <a:solidFill>
              <a:srgbClr val="FF3300"/>
            </a:solidFill>
            <a:round/>
            <a:headEnd type="none" w="sm" len="sm"/>
            <a:tailEnd type="triangle" w="med" len="med"/>
          </a:ln>
        </p:spPr>
        <p:txBody>
          <a:bodyPr wrap="none" anchor="ctr"/>
          <a:lstStyle/>
          <a:p>
            <a:endParaRPr lang="en-US"/>
          </a:p>
        </p:txBody>
      </p:sp>
      <p:sp>
        <p:nvSpPr>
          <p:cNvPr id="44036" name="Rectangle 4"/>
          <p:cNvSpPr>
            <a:spLocks noChangeArrowheads="1"/>
          </p:cNvSpPr>
          <p:nvPr/>
        </p:nvSpPr>
        <p:spPr bwMode="auto">
          <a:xfrm>
            <a:off x="2211388" y="1785938"/>
            <a:ext cx="5119687" cy="3160712"/>
          </a:xfrm>
          <a:prstGeom prst="rect">
            <a:avLst/>
          </a:prstGeom>
          <a:noFill/>
          <a:ln w="9525">
            <a:solidFill>
              <a:schemeClr val="tx2"/>
            </a:solidFill>
            <a:miter lim="800000"/>
            <a:headEnd/>
            <a:tailEnd/>
          </a:ln>
        </p:spPr>
        <p:txBody>
          <a:bodyPr/>
          <a:lstStyle/>
          <a:p>
            <a:endParaRPr lang="en-US"/>
          </a:p>
        </p:txBody>
      </p:sp>
      <p:sp>
        <p:nvSpPr>
          <p:cNvPr id="44037" name="Rectangle 5"/>
          <p:cNvSpPr>
            <a:spLocks noChangeArrowheads="1"/>
          </p:cNvSpPr>
          <p:nvPr/>
        </p:nvSpPr>
        <p:spPr bwMode="auto">
          <a:xfrm>
            <a:off x="2211388" y="1785938"/>
            <a:ext cx="5119687" cy="3160712"/>
          </a:xfrm>
          <a:prstGeom prst="rect">
            <a:avLst/>
          </a:prstGeom>
          <a:noFill/>
          <a:ln w="28575">
            <a:solidFill>
              <a:schemeClr val="tx2"/>
            </a:solidFill>
            <a:miter lim="800000"/>
            <a:headEnd/>
            <a:tailEnd/>
          </a:ln>
        </p:spPr>
        <p:txBody>
          <a:bodyPr/>
          <a:lstStyle/>
          <a:p>
            <a:endParaRPr lang="en-US"/>
          </a:p>
        </p:txBody>
      </p:sp>
      <p:sp>
        <p:nvSpPr>
          <p:cNvPr id="44038" name="Line 6"/>
          <p:cNvSpPr>
            <a:spLocks noChangeShapeType="1"/>
          </p:cNvSpPr>
          <p:nvPr/>
        </p:nvSpPr>
        <p:spPr bwMode="auto">
          <a:xfrm>
            <a:off x="2211388" y="1785938"/>
            <a:ext cx="1587" cy="3160712"/>
          </a:xfrm>
          <a:prstGeom prst="line">
            <a:avLst/>
          </a:prstGeom>
          <a:noFill/>
          <a:ln w="28575">
            <a:solidFill>
              <a:schemeClr val="tx2"/>
            </a:solidFill>
            <a:round/>
            <a:headEnd/>
            <a:tailEnd/>
          </a:ln>
        </p:spPr>
        <p:txBody>
          <a:bodyPr/>
          <a:lstStyle/>
          <a:p>
            <a:endParaRPr lang="en-US"/>
          </a:p>
        </p:txBody>
      </p:sp>
      <p:sp>
        <p:nvSpPr>
          <p:cNvPr id="44039" name="Line 7"/>
          <p:cNvSpPr>
            <a:spLocks noChangeShapeType="1"/>
          </p:cNvSpPr>
          <p:nvPr/>
        </p:nvSpPr>
        <p:spPr bwMode="auto">
          <a:xfrm>
            <a:off x="2211388" y="4946650"/>
            <a:ext cx="71437" cy="1588"/>
          </a:xfrm>
          <a:prstGeom prst="line">
            <a:avLst/>
          </a:prstGeom>
          <a:noFill/>
          <a:ln w="28575">
            <a:solidFill>
              <a:schemeClr val="tx2"/>
            </a:solidFill>
            <a:round/>
            <a:headEnd/>
            <a:tailEnd/>
          </a:ln>
        </p:spPr>
        <p:txBody>
          <a:bodyPr/>
          <a:lstStyle/>
          <a:p>
            <a:endParaRPr lang="en-US"/>
          </a:p>
        </p:txBody>
      </p:sp>
      <p:sp>
        <p:nvSpPr>
          <p:cNvPr id="44040" name="Line 8"/>
          <p:cNvSpPr>
            <a:spLocks noChangeShapeType="1"/>
          </p:cNvSpPr>
          <p:nvPr/>
        </p:nvSpPr>
        <p:spPr bwMode="auto">
          <a:xfrm>
            <a:off x="2211388" y="4416425"/>
            <a:ext cx="71437" cy="1588"/>
          </a:xfrm>
          <a:prstGeom prst="line">
            <a:avLst/>
          </a:prstGeom>
          <a:noFill/>
          <a:ln w="28575">
            <a:solidFill>
              <a:schemeClr val="tx2"/>
            </a:solidFill>
            <a:round/>
            <a:headEnd/>
            <a:tailEnd/>
          </a:ln>
        </p:spPr>
        <p:txBody>
          <a:bodyPr/>
          <a:lstStyle/>
          <a:p>
            <a:endParaRPr lang="en-US"/>
          </a:p>
        </p:txBody>
      </p:sp>
      <p:sp>
        <p:nvSpPr>
          <p:cNvPr id="44041" name="Line 9"/>
          <p:cNvSpPr>
            <a:spLocks noChangeShapeType="1"/>
          </p:cNvSpPr>
          <p:nvPr/>
        </p:nvSpPr>
        <p:spPr bwMode="auto">
          <a:xfrm>
            <a:off x="2211388" y="3887788"/>
            <a:ext cx="71437" cy="1587"/>
          </a:xfrm>
          <a:prstGeom prst="line">
            <a:avLst/>
          </a:prstGeom>
          <a:noFill/>
          <a:ln w="28575">
            <a:solidFill>
              <a:schemeClr val="tx2"/>
            </a:solidFill>
            <a:round/>
            <a:headEnd/>
            <a:tailEnd/>
          </a:ln>
        </p:spPr>
        <p:txBody>
          <a:bodyPr/>
          <a:lstStyle/>
          <a:p>
            <a:endParaRPr lang="en-US"/>
          </a:p>
        </p:txBody>
      </p:sp>
      <p:sp>
        <p:nvSpPr>
          <p:cNvPr id="44042" name="Line 10"/>
          <p:cNvSpPr>
            <a:spLocks noChangeShapeType="1"/>
          </p:cNvSpPr>
          <p:nvPr/>
        </p:nvSpPr>
        <p:spPr bwMode="auto">
          <a:xfrm>
            <a:off x="2211388" y="3373438"/>
            <a:ext cx="71437" cy="1587"/>
          </a:xfrm>
          <a:prstGeom prst="line">
            <a:avLst/>
          </a:prstGeom>
          <a:noFill/>
          <a:ln w="28575">
            <a:solidFill>
              <a:schemeClr val="tx2"/>
            </a:solidFill>
            <a:round/>
            <a:headEnd/>
            <a:tailEnd/>
          </a:ln>
        </p:spPr>
        <p:txBody>
          <a:bodyPr/>
          <a:lstStyle/>
          <a:p>
            <a:endParaRPr lang="en-US"/>
          </a:p>
        </p:txBody>
      </p:sp>
      <p:sp>
        <p:nvSpPr>
          <p:cNvPr id="44043" name="Line 11"/>
          <p:cNvSpPr>
            <a:spLocks noChangeShapeType="1"/>
          </p:cNvSpPr>
          <p:nvPr/>
        </p:nvSpPr>
        <p:spPr bwMode="auto">
          <a:xfrm>
            <a:off x="2211388" y="2844800"/>
            <a:ext cx="71437" cy="1588"/>
          </a:xfrm>
          <a:prstGeom prst="line">
            <a:avLst/>
          </a:prstGeom>
          <a:noFill/>
          <a:ln w="28575">
            <a:solidFill>
              <a:schemeClr val="tx2"/>
            </a:solidFill>
            <a:round/>
            <a:headEnd/>
            <a:tailEnd/>
          </a:ln>
        </p:spPr>
        <p:txBody>
          <a:bodyPr/>
          <a:lstStyle/>
          <a:p>
            <a:endParaRPr lang="en-US"/>
          </a:p>
        </p:txBody>
      </p:sp>
      <p:sp>
        <p:nvSpPr>
          <p:cNvPr id="44044" name="Line 12"/>
          <p:cNvSpPr>
            <a:spLocks noChangeShapeType="1"/>
          </p:cNvSpPr>
          <p:nvPr/>
        </p:nvSpPr>
        <p:spPr bwMode="auto">
          <a:xfrm>
            <a:off x="2211388" y="2314575"/>
            <a:ext cx="71437" cy="1588"/>
          </a:xfrm>
          <a:prstGeom prst="line">
            <a:avLst/>
          </a:prstGeom>
          <a:noFill/>
          <a:ln w="28575">
            <a:solidFill>
              <a:schemeClr val="tx2"/>
            </a:solidFill>
            <a:round/>
            <a:headEnd/>
            <a:tailEnd/>
          </a:ln>
        </p:spPr>
        <p:txBody>
          <a:bodyPr/>
          <a:lstStyle/>
          <a:p>
            <a:endParaRPr lang="en-US"/>
          </a:p>
        </p:txBody>
      </p:sp>
      <p:sp>
        <p:nvSpPr>
          <p:cNvPr id="44045" name="Line 13"/>
          <p:cNvSpPr>
            <a:spLocks noChangeShapeType="1"/>
          </p:cNvSpPr>
          <p:nvPr/>
        </p:nvSpPr>
        <p:spPr bwMode="auto">
          <a:xfrm>
            <a:off x="2211388" y="1785938"/>
            <a:ext cx="71437" cy="1587"/>
          </a:xfrm>
          <a:prstGeom prst="line">
            <a:avLst/>
          </a:prstGeom>
          <a:noFill/>
          <a:ln w="28575">
            <a:solidFill>
              <a:schemeClr val="tx2"/>
            </a:solidFill>
            <a:round/>
            <a:headEnd/>
            <a:tailEnd/>
          </a:ln>
        </p:spPr>
        <p:txBody>
          <a:bodyPr/>
          <a:lstStyle/>
          <a:p>
            <a:endParaRPr lang="en-US"/>
          </a:p>
        </p:txBody>
      </p:sp>
      <p:sp>
        <p:nvSpPr>
          <p:cNvPr id="44046" name="Line 14"/>
          <p:cNvSpPr>
            <a:spLocks noChangeShapeType="1"/>
          </p:cNvSpPr>
          <p:nvPr/>
        </p:nvSpPr>
        <p:spPr bwMode="auto">
          <a:xfrm>
            <a:off x="2211388" y="4946650"/>
            <a:ext cx="5119687" cy="1588"/>
          </a:xfrm>
          <a:prstGeom prst="line">
            <a:avLst/>
          </a:prstGeom>
          <a:noFill/>
          <a:ln w="28575">
            <a:solidFill>
              <a:schemeClr val="tx2"/>
            </a:solidFill>
            <a:round/>
            <a:headEnd/>
            <a:tailEnd/>
          </a:ln>
        </p:spPr>
        <p:txBody>
          <a:bodyPr/>
          <a:lstStyle/>
          <a:p>
            <a:endParaRPr lang="en-US"/>
          </a:p>
        </p:txBody>
      </p:sp>
      <p:sp>
        <p:nvSpPr>
          <p:cNvPr id="44047" name="Line 15"/>
          <p:cNvSpPr>
            <a:spLocks noChangeShapeType="1"/>
          </p:cNvSpPr>
          <p:nvPr/>
        </p:nvSpPr>
        <p:spPr bwMode="auto">
          <a:xfrm flipV="1">
            <a:off x="2211388" y="4889500"/>
            <a:ext cx="1587" cy="57150"/>
          </a:xfrm>
          <a:prstGeom prst="line">
            <a:avLst/>
          </a:prstGeom>
          <a:noFill/>
          <a:ln w="28575">
            <a:solidFill>
              <a:schemeClr val="tx2"/>
            </a:solidFill>
            <a:round/>
            <a:headEnd/>
            <a:tailEnd/>
          </a:ln>
        </p:spPr>
        <p:txBody>
          <a:bodyPr/>
          <a:lstStyle/>
          <a:p>
            <a:endParaRPr lang="en-US"/>
          </a:p>
        </p:txBody>
      </p:sp>
      <p:sp>
        <p:nvSpPr>
          <p:cNvPr id="44048" name="Line 16"/>
          <p:cNvSpPr>
            <a:spLocks noChangeShapeType="1"/>
          </p:cNvSpPr>
          <p:nvPr/>
        </p:nvSpPr>
        <p:spPr bwMode="auto">
          <a:xfrm flipV="1">
            <a:off x="2468563" y="4889500"/>
            <a:ext cx="1587" cy="57150"/>
          </a:xfrm>
          <a:prstGeom prst="line">
            <a:avLst/>
          </a:prstGeom>
          <a:noFill/>
          <a:ln w="28575">
            <a:solidFill>
              <a:schemeClr val="tx2"/>
            </a:solidFill>
            <a:round/>
            <a:headEnd/>
            <a:tailEnd/>
          </a:ln>
        </p:spPr>
        <p:txBody>
          <a:bodyPr/>
          <a:lstStyle/>
          <a:p>
            <a:endParaRPr lang="en-US"/>
          </a:p>
        </p:txBody>
      </p:sp>
      <p:sp>
        <p:nvSpPr>
          <p:cNvPr id="44049" name="Line 17"/>
          <p:cNvSpPr>
            <a:spLocks noChangeShapeType="1"/>
          </p:cNvSpPr>
          <p:nvPr/>
        </p:nvSpPr>
        <p:spPr bwMode="auto">
          <a:xfrm flipV="1">
            <a:off x="2725738" y="4889500"/>
            <a:ext cx="1587" cy="57150"/>
          </a:xfrm>
          <a:prstGeom prst="line">
            <a:avLst/>
          </a:prstGeom>
          <a:noFill/>
          <a:ln w="28575">
            <a:solidFill>
              <a:schemeClr val="tx2"/>
            </a:solidFill>
            <a:round/>
            <a:headEnd/>
            <a:tailEnd/>
          </a:ln>
        </p:spPr>
        <p:txBody>
          <a:bodyPr/>
          <a:lstStyle/>
          <a:p>
            <a:endParaRPr lang="en-US"/>
          </a:p>
        </p:txBody>
      </p:sp>
      <p:sp>
        <p:nvSpPr>
          <p:cNvPr id="44050" name="Line 18"/>
          <p:cNvSpPr>
            <a:spLocks noChangeShapeType="1"/>
          </p:cNvSpPr>
          <p:nvPr/>
        </p:nvSpPr>
        <p:spPr bwMode="auto">
          <a:xfrm flipV="1">
            <a:off x="2982913" y="4889500"/>
            <a:ext cx="1587" cy="57150"/>
          </a:xfrm>
          <a:prstGeom prst="line">
            <a:avLst/>
          </a:prstGeom>
          <a:noFill/>
          <a:ln w="28575">
            <a:solidFill>
              <a:schemeClr val="tx2"/>
            </a:solidFill>
            <a:round/>
            <a:headEnd/>
            <a:tailEnd/>
          </a:ln>
        </p:spPr>
        <p:txBody>
          <a:bodyPr/>
          <a:lstStyle/>
          <a:p>
            <a:endParaRPr lang="en-US"/>
          </a:p>
        </p:txBody>
      </p:sp>
      <p:sp>
        <p:nvSpPr>
          <p:cNvPr id="44051" name="Line 19"/>
          <p:cNvSpPr>
            <a:spLocks noChangeShapeType="1"/>
          </p:cNvSpPr>
          <p:nvPr/>
        </p:nvSpPr>
        <p:spPr bwMode="auto">
          <a:xfrm flipV="1">
            <a:off x="3240088" y="4889500"/>
            <a:ext cx="1587" cy="57150"/>
          </a:xfrm>
          <a:prstGeom prst="line">
            <a:avLst/>
          </a:prstGeom>
          <a:noFill/>
          <a:ln w="28575">
            <a:solidFill>
              <a:schemeClr val="tx2"/>
            </a:solidFill>
            <a:round/>
            <a:headEnd/>
            <a:tailEnd/>
          </a:ln>
        </p:spPr>
        <p:txBody>
          <a:bodyPr/>
          <a:lstStyle/>
          <a:p>
            <a:endParaRPr lang="en-US"/>
          </a:p>
        </p:txBody>
      </p:sp>
      <p:sp>
        <p:nvSpPr>
          <p:cNvPr id="44052" name="Line 20"/>
          <p:cNvSpPr>
            <a:spLocks noChangeShapeType="1"/>
          </p:cNvSpPr>
          <p:nvPr/>
        </p:nvSpPr>
        <p:spPr bwMode="auto">
          <a:xfrm flipV="1">
            <a:off x="3497263" y="4889500"/>
            <a:ext cx="1587" cy="57150"/>
          </a:xfrm>
          <a:prstGeom prst="line">
            <a:avLst/>
          </a:prstGeom>
          <a:noFill/>
          <a:ln w="28575">
            <a:solidFill>
              <a:schemeClr val="tx2"/>
            </a:solidFill>
            <a:round/>
            <a:headEnd/>
            <a:tailEnd/>
          </a:ln>
        </p:spPr>
        <p:txBody>
          <a:bodyPr/>
          <a:lstStyle/>
          <a:p>
            <a:endParaRPr lang="en-US"/>
          </a:p>
        </p:txBody>
      </p:sp>
      <p:sp>
        <p:nvSpPr>
          <p:cNvPr id="44053" name="Line 21"/>
          <p:cNvSpPr>
            <a:spLocks noChangeShapeType="1"/>
          </p:cNvSpPr>
          <p:nvPr/>
        </p:nvSpPr>
        <p:spPr bwMode="auto">
          <a:xfrm flipV="1">
            <a:off x="3741738" y="4889500"/>
            <a:ext cx="1587" cy="57150"/>
          </a:xfrm>
          <a:prstGeom prst="line">
            <a:avLst/>
          </a:prstGeom>
          <a:noFill/>
          <a:ln w="28575">
            <a:solidFill>
              <a:schemeClr val="tx2"/>
            </a:solidFill>
            <a:round/>
            <a:headEnd/>
            <a:tailEnd/>
          </a:ln>
        </p:spPr>
        <p:txBody>
          <a:bodyPr/>
          <a:lstStyle/>
          <a:p>
            <a:endParaRPr lang="en-US"/>
          </a:p>
        </p:txBody>
      </p:sp>
      <p:sp>
        <p:nvSpPr>
          <p:cNvPr id="44054" name="Line 22"/>
          <p:cNvSpPr>
            <a:spLocks noChangeShapeType="1"/>
          </p:cNvSpPr>
          <p:nvPr/>
        </p:nvSpPr>
        <p:spPr bwMode="auto">
          <a:xfrm flipV="1">
            <a:off x="3998913" y="4889500"/>
            <a:ext cx="1587" cy="57150"/>
          </a:xfrm>
          <a:prstGeom prst="line">
            <a:avLst/>
          </a:prstGeom>
          <a:noFill/>
          <a:ln w="28575">
            <a:solidFill>
              <a:schemeClr val="tx2"/>
            </a:solidFill>
            <a:round/>
            <a:headEnd/>
            <a:tailEnd/>
          </a:ln>
        </p:spPr>
        <p:txBody>
          <a:bodyPr/>
          <a:lstStyle/>
          <a:p>
            <a:endParaRPr lang="en-US"/>
          </a:p>
        </p:txBody>
      </p:sp>
      <p:sp>
        <p:nvSpPr>
          <p:cNvPr id="44055" name="Line 23"/>
          <p:cNvSpPr>
            <a:spLocks noChangeShapeType="1"/>
          </p:cNvSpPr>
          <p:nvPr/>
        </p:nvSpPr>
        <p:spPr bwMode="auto">
          <a:xfrm flipV="1">
            <a:off x="4256088" y="4889500"/>
            <a:ext cx="1587" cy="57150"/>
          </a:xfrm>
          <a:prstGeom prst="line">
            <a:avLst/>
          </a:prstGeom>
          <a:noFill/>
          <a:ln w="28575">
            <a:solidFill>
              <a:schemeClr val="tx2"/>
            </a:solidFill>
            <a:round/>
            <a:headEnd/>
            <a:tailEnd/>
          </a:ln>
        </p:spPr>
        <p:txBody>
          <a:bodyPr/>
          <a:lstStyle/>
          <a:p>
            <a:endParaRPr lang="en-US"/>
          </a:p>
        </p:txBody>
      </p:sp>
      <p:sp>
        <p:nvSpPr>
          <p:cNvPr id="44056" name="Line 24"/>
          <p:cNvSpPr>
            <a:spLocks noChangeShapeType="1"/>
          </p:cNvSpPr>
          <p:nvPr/>
        </p:nvSpPr>
        <p:spPr bwMode="auto">
          <a:xfrm flipV="1">
            <a:off x="4513263" y="4889500"/>
            <a:ext cx="1587" cy="57150"/>
          </a:xfrm>
          <a:prstGeom prst="line">
            <a:avLst/>
          </a:prstGeom>
          <a:noFill/>
          <a:ln w="28575">
            <a:solidFill>
              <a:schemeClr val="tx2"/>
            </a:solidFill>
            <a:round/>
            <a:headEnd/>
            <a:tailEnd/>
          </a:ln>
        </p:spPr>
        <p:txBody>
          <a:bodyPr/>
          <a:lstStyle/>
          <a:p>
            <a:endParaRPr lang="en-US"/>
          </a:p>
        </p:txBody>
      </p:sp>
      <p:sp>
        <p:nvSpPr>
          <p:cNvPr id="44057" name="Line 25"/>
          <p:cNvSpPr>
            <a:spLocks noChangeShapeType="1"/>
          </p:cNvSpPr>
          <p:nvPr/>
        </p:nvSpPr>
        <p:spPr bwMode="auto">
          <a:xfrm flipV="1">
            <a:off x="4770438" y="4889500"/>
            <a:ext cx="1587" cy="57150"/>
          </a:xfrm>
          <a:prstGeom prst="line">
            <a:avLst/>
          </a:prstGeom>
          <a:noFill/>
          <a:ln w="28575">
            <a:solidFill>
              <a:schemeClr val="tx2"/>
            </a:solidFill>
            <a:round/>
            <a:headEnd/>
            <a:tailEnd/>
          </a:ln>
        </p:spPr>
        <p:txBody>
          <a:bodyPr/>
          <a:lstStyle/>
          <a:p>
            <a:endParaRPr lang="en-US"/>
          </a:p>
        </p:txBody>
      </p:sp>
      <p:sp>
        <p:nvSpPr>
          <p:cNvPr id="44058" name="Line 26"/>
          <p:cNvSpPr>
            <a:spLocks noChangeShapeType="1"/>
          </p:cNvSpPr>
          <p:nvPr/>
        </p:nvSpPr>
        <p:spPr bwMode="auto">
          <a:xfrm flipV="1">
            <a:off x="5027613" y="4889500"/>
            <a:ext cx="1587" cy="57150"/>
          </a:xfrm>
          <a:prstGeom prst="line">
            <a:avLst/>
          </a:prstGeom>
          <a:noFill/>
          <a:ln w="28575">
            <a:solidFill>
              <a:schemeClr val="tx2"/>
            </a:solidFill>
            <a:round/>
            <a:headEnd/>
            <a:tailEnd/>
          </a:ln>
        </p:spPr>
        <p:txBody>
          <a:bodyPr/>
          <a:lstStyle/>
          <a:p>
            <a:endParaRPr lang="en-US"/>
          </a:p>
        </p:txBody>
      </p:sp>
      <p:sp>
        <p:nvSpPr>
          <p:cNvPr id="44059" name="Line 27"/>
          <p:cNvSpPr>
            <a:spLocks noChangeShapeType="1"/>
          </p:cNvSpPr>
          <p:nvPr/>
        </p:nvSpPr>
        <p:spPr bwMode="auto">
          <a:xfrm flipV="1">
            <a:off x="5284788" y="4889500"/>
            <a:ext cx="1587" cy="57150"/>
          </a:xfrm>
          <a:prstGeom prst="line">
            <a:avLst/>
          </a:prstGeom>
          <a:noFill/>
          <a:ln w="28575">
            <a:solidFill>
              <a:schemeClr val="tx2"/>
            </a:solidFill>
            <a:round/>
            <a:headEnd/>
            <a:tailEnd/>
          </a:ln>
        </p:spPr>
        <p:txBody>
          <a:bodyPr/>
          <a:lstStyle/>
          <a:p>
            <a:endParaRPr lang="en-US"/>
          </a:p>
        </p:txBody>
      </p:sp>
      <p:sp>
        <p:nvSpPr>
          <p:cNvPr id="44060" name="Line 28"/>
          <p:cNvSpPr>
            <a:spLocks noChangeShapeType="1"/>
          </p:cNvSpPr>
          <p:nvPr/>
        </p:nvSpPr>
        <p:spPr bwMode="auto">
          <a:xfrm flipV="1">
            <a:off x="5543550" y="4889500"/>
            <a:ext cx="1588" cy="57150"/>
          </a:xfrm>
          <a:prstGeom prst="line">
            <a:avLst/>
          </a:prstGeom>
          <a:noFill/>
          <a:ln w="28575">
            <a:solidFill>
              <a:schemeClr val="tx2"/>
            </a:solidFill>
            <a:round/>
            <a:headEnd/>
            <a:tailEnd/>
          </a:ln>
        </p:spPr>
        <p:txBody>
          <a:bodyPr/>
          <a:lstStyle/>
          <a:p>
            <a:endParaRPr lang="en-US"/>
          </a:p>
        </p:txBody>
      </p:sp>
      <p:sp>
        <p:nvSpPr>
          <p:cNvPr id="44061" name="Line 29"/>
          <p:cNvSpPr>
            <a:spLocks noChangeShapeType="1"/>
          </p:cNvSpPr>
          <p:nvPr/>
        </p:nvSpPr>
        <p:spPr bwMode="auto">
          <a:xfrm flipV="1">
            <a:off x="5800725" y="4889500"/>
            <a:ext cx="1588" cy="57150"/>
          </a:xfrm>
          <a:prstGeom prst="line">
            <a:avLst/>
          </a:prstGeom>
          <a:noFill/>
          <a:ln w="28575">
            <a:solidFill>
              <a:schemeClr val="tx2"/>
            </a:solidFill>
            <a:round/>
            <a:headEnd/>
            <a:tailEnd/>
          </a:ln>
        </p:spPr>
        <p:txBody>
          <a:bodyPr/>
          <a:lstStyle/>
          <a:p>
            <a:endParaRPr lang="en-US"/>
          </a:p>
        </p:txBody>
      </p:sp>
      <p:sp>
        <p:nvSpPr>
          <p:cNvPr id="44062" name="Line 30"/>
          <p:cNvSpPr>
            <a:spLocks noChangeShapeType="1"/>
          </p:cNvSpPr>
          <p:nvPr/>
        </p:nvSpPr>
        <p:spPr bwMode="auto">
          <a:xfrm flipV="1">
            <a:off x="6057900" y="4889500"/>
            <a:ext cx="1588" cy="57150"/>
          </a:xfrm>
          <a:prstGeom prst="line">
            <a:avLst/>
          </a:prstGeom>
          <a:noFill/>
          <a:ln w="28575">
            <a:solidFill>
              <a:schemeClr val="tx2"/>
            </a:solidFill>
            <a:round/>
            <a:headEnd/>
            <a:tailEnd/>
          </a:ln>
        </p:spPr>
        <p:txBody>
          <a:bodyPr/>
          <a:lstStyle/>
          <a:p>
            <a:endParaRPr lang="en-US"/>
          </a:p>
        </p:txBody>
      </p:sp>
      <p:sp>
        <p:nvSpPr>
          <p:cNvPr id="44063" name="Line 31"/>
          <p:cNvSpPr>
            <a:spLocks noChangeShapeType="1"/>
          </p:cNvSpPr>
          <p:nvPr/>
        </p:nvSpPr>
        <p:spPr bwMode="auto">
          <a:xfrm flipV="1">
            <a:off x="6300788" y="4889500"/>
            <a:ext cx="1587" cy="57150"/>
          </a:xfrm>
          <a:prstGeom prst="line">
            <a:avLst/>
          </a:prstGeom>
          <a:noFill/>
          <a:ln w="28575">
            <a:solidFill>
              <a:schemeClr val="tx2"/>
            </a:solidFill>
            <a:round/>
            <a:headEnd/>
            <a:tailEnd/>
          </a:ln>
        </p:spPr>
        <p:txBody>
          <a:bodyPr/>
          <a:lstStyle/>
          <a:p>
            <a:endParaRPr lang="en-US"/>
          </a:p>
        </p:txBody>
      </p:sp>
      <p:sp>
        <p:nvSpPr>
          <p:cNvPr id="44064" name="Line 32"/>
          <p:cNvSpPr>
            <a:spLocks noChangeShapeType="1"/>
          </p:cNvSpPr>
          <p:nvPr/>
        </p:nvSpPr>
        <p:spPr bwMode="auto">
          <a:xfrm flipV="1">
            <a:off x="6557963" y="4889500"/>
            <a:ext cx="1587" cy="57150"/>
          </a:xfrm>
          <a:prstGeom prst="line">
            <a:avLst/>
          </a:prstGeom>
          <a:noFill/>
          <a:ln w="28575">
            <a:solidFill>
              <a:schemeClr val="tx2"/>
            </a:solidFill>
            <a:round/>
            <a:headEnd/>
            <a:tailEnd/>
          </a:ln>
        </p:spPr>
        <p:txBody>
          <a:bodyPr/>
          <a:lstStyle/>
          <a:p>
            <a:endParaRPr lang="en-US"/>
          </a:p>
        </p:txBody>
      </p:sp>
      <p:sp>
        <p:nvSpPr>
          <p:cNvPr id="44065" name="Line 33"/>
          <p:cNvSpPr>
            <a:spLocks noChangeShapeType="1"/>
          </p:cNvSpPr>
          <p:nvPr/>
        </p:nvSpPr>
        <p:spPr bwMode="auto">
          <a:xfrm flipV="1">
            <a:off x="6815138" y="4889500"/>
            <a:ext cx="1587" cy="57150"/>
          </a:xfrm>
          <a:prstGeom prst="line">
            <a:avLst/>
          </a:prstGeom>
          <a:noFill/>
          <a:ln w="28575">
            <a:solidFill>
              <a:schemeClr val="tx2"/>
            </a:solidFill>
            <a:round/>
            <a:headEnd/>
            <a:tailEnd/>
          </a:ln>
        </p:spPr>
        <p:txBody>
          <a:bodyPr/>
          <a:lstStyle/>
          <a:p>
            <a:endParaRPr lang="en-US"/>
          </a:p>
        </p:txBody>
      </p:sp>
      <p:sp>
        <p:nvSpPr>
          <p:cNvPr id="44066" name="Line 34"/>
          <p:cNvSpPr>
            <a:spLocks noChangeShapeType="1"/>
          </p:cNvSpPr>
          <p:nvPr/>
        </p:nvSpPr>
        <p:spPr bwMode="auto">
          <a:xfrm flipV="1">
            <a:off x="7072313" y="4889500"/>
            <a:ext cx="1587" cy="57150"/>
          </a:xfrm>
          <a:prstGeom prst="line">
            <a:avLst/>
          </a:prstGeom>
          <a:noFill/>
          <a:ln w="28575">
            <a:solidFill>
              <a:schemeClr val="tx2"/>
            </a:solidFill>
            <a:round/>
            <a:headEnd/>
            <a:tailEnd/>
          </a:ln>
        </p:spPr>
        <p:txBody>
          <a:bodyPr/>
          <a:lstStyle/>
          <a:p>
            <a:endParaRPr lang="en-US"/>
          </a:p>
        </p:txBody>
      </p:sp>
      <p:sp>
        <p:nvSpPr>
          <p:cNvPr id="44067" name="Line 35"/>
          <p:cNvSpPr>
            <a:spLocks noChangeShapeType="1"/>
          </p:cNvSpPr>
          <p:nvPr/>
        </p:nvSpPr>
        <p:spPr bwMode="auto">
          <a:xfrm flipV="1">
            <a:off x="7331075" y="4889500"/>
            <a:ext cx="1588" cy="57150"/>
          </a:xfrm>
          <a:prstGeom prst="line">
            <a:avLst/>
          </a:prstGeom>
          <a:noFill/>
          <a:ln w="28575">
            <a:solidFill>
              <a:schemeClr val="tx2"/>
            </a:solidFill>
            <a:round/>
            <a:headEnd/>
            <a:tailEnd/>
          </a:ln>
        </p:spPr>
        <p:txBody>
          <a:bodyPr/>
          <a:lstStyle/>
          <a:p>
            <a:endParaRPr lang="en-US"/>
          </a:p>
        </p:txBody>
      </p:sp>
      <p:sp>
        <p:nvSpPr>
          <p:cNvPr id="44068" name="Line 36"/>
          <p:cNvSpPr>
            <a:spLocks noChangeShapeType="1"/>
          </p:cNvSpPr>
          <p:nvPr/>
        </p:nvSpPr>
        <p:spPr bwMode="auto">
          <a:xfrm flipV="1">
            <a:off x="2211388" y="4875213"/>
            <a:ext cx="1587" cy="142875"/>
          </a:xfrm>
          <a:prstGeom prst="line">
            <a:avLst/>
          </a:prstGeom>
          <a:noFill/>
          <a:ln w="28575">
            <a:solidFill>
              <a:schemeClr val="tx2"/>
            </a:solidFill>
            <a:round/>
            <a:headEnd/>
            <a:tailEnd/>
          </a:ln>
        </p:spPr>
        <p:txBody>
          <a:bodyPr/>
          <a:lstStyle/>
          <a:p>
            <a:endParaRPr lang="en-US"/>
          </a:p>
        </p:txBody>
      </p:sp>
      <p:sp>
        <p:nvSpPr>
          <p:cNvPr id="44069" name="Line 37"/>
          <p:cNvSpPr>
            <a:spLocks noChangeShapeType="1"/>
          </p:cNvSpPr>
          <p:nvPr/>
        </p:nvSpPr>
        <p:spPr bwMode="auto">
          <a:xfrm flipV="1">
            <a:off x="3497263" y="4875213"/>
            <a:ext cx="1587" cy="142875"/>
          </a:xfrm>
          <a:prstGeom prst="line">
            <a:avLst/>
          </a:prstGeom>
          <a:noFill/>
          <a:ln w="28575">
            <a:solidFill>
              <a:schemeClr val="tx2"/>
            </a:solidFill>
            <a:round/>
            <a:headEnd/>
            <a:tailEnd/>
          </a:ln>
        </p:spPr>
        <p:txBody>
          <a:bodyPr/>
          <a:lstStyle/>
          <a:p>
            <a:endParaRPr lang="en-US"/>
          </a:p>
        </p:txBody>
      </p:sp>
      <p:sp>
        <p:nvSpPr>
          <p:cNvPr id="44070" name="Line 38"/>
          <p:cNvSpPr>
            <a:spLocks noChangeShapeType="1"/>
          </p:cNvSpPr>
          <p:nvPr/>
        </p:nvSpPr>
        <p:spPr bwMode="auto">
          <a:xfrm flipV="1">
            <a:off x="4770438" y="4875213"/>
            <a:ext cx="1587" cy="142875"/>
          </a:xfrm>
          <a:prstGeom prst="line">
            <a:avLst/>
          </a:prstGeom>
          <a:noFill/>
          <a:ln w="28575">
            <a:solidFill>
              <a:schemeClr val="tx2"/>
            </a:solidFill>
            <a:round/>
            <a:headEnd/>
            <a:tailEnd/>
          </a:ln>
        </p:spPr>
        <p:txBody>
          <a:bodyPr/>
          <a:lstStyle/>
          <a:p>
            <a:endParaRPr lang="en-US"/>
          </a:p>
        </p:txBody>
      </p:sp>
      <p:sp>
        <p:nvSpPr>
          <p:cNvPr id="44071" name="Line 39"/>
          <p:cNvSpPr>
            <a:spLocks noChangeShapeType="1"/>
          </p:cNvSpPr>
          <p:nvPr/>
        </p:nvSpPr>
        <p:spPr bwMode="auto">
          <a:xfrm flipV="1">
            <a:off x="6057900" y="4875213"/>
            <a:ext cx="1588" cy="142875"/>
          </a:xfrm>
          <a:prstGeom prst="line">
            <a:avLst/>
          </a:prstGeom>
          <a:noFill/>
          <a:ln w="28575">
            <a:solidFill>
              <a:schemeClr val="tx2"/>
            </a:solidFill>
            <a:round/>
            <a:headEnd/>
            <a:tailEnd/>
          </a:ln>
        </p:spPr>
        <p:txBody>
          <a:bodyPr/>
          <a:lstStyle/>
          <a:p>
            <a:endParaRPr lang="en-US"/>
          </a:p>
        </p:txBody>
      </p:sp>
      <p:sp>
        <p:nvSpPr>
          <p:cNvPr id="44072" name="Line 40"/>
          <p:cNvSpPr>
            <a:spLocks noChangeShapeType="1"/>
          </p:cNvSpPr>
          <p:nvPr/>
        </p:nvSpPr>
        <p:spPr bwMode="auto">
          <a:xfrm flipV="1">
            <a:off x="7331075" y="4875213"/>
            <a:ext cx="1588" cy="142875"/>
          </a:xfrm>
          <a:prstGeom prst="line">
            <a:avLst/>
          </a:prstGeom>
          <a:noFill/>
          <a:ln w="28575">
            <a:solidFill>
              <a:schemeClr val="tx2"/>
            </a:solidFill>
            <a:round/>
            <a:headEnd/>
            <a:tailEnd/>
          </a:ln>
        </p:spPr>
        <p:txBody>
          <a:bodyPr/>
          <a:lstStyle/>
          <a:p>
            <a:endParaRPr lang="en-US"/>
          </a:p>
        </p:txBody>
      </p:sp>
      <p:sp>
        <p:nvSpPr>
          <p:cNvPr id="44073" name="Freeform 41"/>
          <p:cNvSpPr>
            <a:spLocks/>
          </p:cNvSpPr>
          <p:nvPr/>
        </p:nvSpPr>
        <p:spPr bwMode="auto">
          <a:xfrm>
            <a:off x="2297113" y="4716463"/>
            <a:ext cx="142875" cy="144462"/>
          </a:xfrm>
          <a:custGeom>
            <a:avLst/>
            <a:gdLst>
              <a:gd name="T0" fmla="*/ 113407836 w 90"/>
              <a:gd name="T1" fmla="*/ 0 h 91"/>
              <a:gd name="T2" fmla="*/ 226814085 w 90"/>
              <a:gd name="T3" fmla="*/ 115926797 h 91"/>
              <a:gd name="T4" fmla="*/ 113407836 w 90"/>
              <a:gd name="T5" fmla="*/ 229332654 h 91"/>
              <a:gd name="T6" fmla="*/ 0 w 90"/>
              <a:gd name="T7" fmla="*/ 115926797 h 91"/>
              <a:gd name="T8" fmla="*/ 113407836 w 90"/>
              <a:gd name="T9" fmla="*/ 0 h 91"/>
              <a:gd name="T10" fmla="*/ 0 60000 65536"/>
              <a:gd name="T11" fmla="*/ 0 60000 65536"/>
              <a:gd name="T12" fmla="*/ 0 60000 65536"/>
              <a:gd name="T13" fmla="*/ 0 60000 65536"/>
              <a:gd name="T14" fmla="*/ 0 60000 65536"/>
              <a:gd name="T15" fmla="*/ 0 w 90"/>
              <a:gd name="T16" fmla="*/ 0 h 91"/>
              <a:gd name="T17" fmla="*/ 90 w 90"/>
              <a:gd name="T18" fmla="*/ 91 h 91"/>
            </a:gdLst>
            <a:ahLst/>
            <a:cxnLst>
              <a:cxn ang="T10">
                <a:pos x="T0" y="T1"/>
              </a:cxn>
              <a:cxn ang="T11">
                <a:pos x="T2" y="T3"/>
              </a:cxn>
              <a:cxn ang="T12">
                <a:pos x="T4" y="T5"/>
              </a:cxn>
              <a:cxn ang="T13">
                <a:pos x="T6" y="T7"/>
              </a:cxn>
              <a:cxn ang="T14">
                <a:pos x="T8" y="T9"/>
              </a:cxn>
            </a:cxnLst>
            <a:rect l="T15" t="T16" r="T17" b="T18"/>
            <a:pathLst>
              <a:path w="90" h="91">
                <a:moveTo>
                  <a:pt x="45" y="0"/>
                </a:moveTo>
                <a:lnTo>
                  <a:pt x="90" y="46"/>
                </a:lnTo>
                <a:lnTo>
                  <a:pt x="45" y="91"/>
                </a:lnTo>
                <a:lnTo>
                  <a:pt x="0" y="46"/>
                </a:lnTo>
                <a:lnTo>
                  <a:pt x="45" y="0"/>
                </a:lnTo>
                <a:close/>
              </a:path>
            </a:pathLst>
          </a:custGeom>
          <a:solidFill>
            <a:srgbClr val="000000"/>
          </a:solidFill>
          <a:ln w="14288">
            <a:solidFill>
              <a:schemeClr val="tx2"/>
            </a:solidFill>
            <a:round/>
            <a:headEnd/>
            <a:tailEnd/>
          </a:ln>
        </p:spPr>
        <p:txBody>
          <a:bodyPr/>
          <a:lstStyle/>
          <a:p>
            <a:endParaRPr lang="en-GB"/>
          </a:p>
        </p:txBody>
      </p:sp>
      <p:sp>
        <p:nvSpPr>
          <p:cNvPr id="44074" name="Freeform 42"/>
          <p:cNvSpPr>
            <a:spLocks/>
          </p:cNvSpPr>
          <p:nvPr/>
        </p:nvSpPr>
        <p:spPr bwMode="auto">
          <a:xfrm>
            <a:off x="2425700" y="4616450"/>
            <a:ext cx="142875" cy="144463"/>
          </a:xfrm>
          <a:custGeom>
            <a:avLst/>
            <a:gdLst>
              <a:gd name="T0" fmla="*/ 113407836 w 90"/>
              <a:gd name="T1" fmla="*/ 0 h 91"/>
              <a:gd name="T2" fmla="*/ 226814085 w 90"/>
              <a:gd name="T3" fmla="*/ 113408229 h 91"/>
              <a:gd name="T4" fmla="*/ 113407836 w 90"/>
              <a:gd name="T5" fmla="*/ 229335829 h 91"/>
              <a:gd name="T6" fmla="*/ 0 w 90"/>
              <a:gd name="T7" fmla="*/ 113408229 h 91"/>
              <a:gd name="T8" fmla="*/ 113407836 w 90"/>
              <a:gd name="T9" fmla="*/ 0 h 91"/>
              <a:gd name="T10" fmla="*/ 0 60000 65536"/>
              <a:gd name="T11" fmla="*/ 0 60000 65536"/>
              <a:gd name="T12" fmla="*/ 0 60000 65536"/>
              <a:gd name="T13" fmla="*/ 0 60000 65536"/>
              <a:gd name="T14" fmla="*/ 0 60000 65536"/>
              <a:gd name="T15" fmla="*/ 0 w 90"/>
              <a:gd name="T16" fmla="*/ 0 h 91"/>
              <a:gd name="T17" fmla="*/ 90 w 90"/>
              <a:gd name="T18" fmla="*/ 91 h 91"/>
            </a:gdLst>
            <a:ahLst/>
            <a:cxnLst>
              <a:cxn ang="T10">
                <a:pos x="T0" y="T1"/>
              </a:cxn>
              <a:cxn ang="T11">
                <a:pos x="T2" y="T3"/>
              </a:cxn>
              <a:cxn ang="T12">
                <a:pos x="T4" y="T5"/>
              </a:cxn>
              <a:cxn ang="T13">
                <a:pos x="T6" y="T7"/>
              </a:cxn>
              <a:cxn ang="T14">
                <a:pos x="T8" y="T9"/>
              </a:cxn>
            </a:cxnLst>
            <a:rect l="T15" t="T16" r="T17" b="T18"/>
            <a:pathLst>
              <a:path w="90" h="91">
                <a:moveTo>
                  <a:pt x="45" y="0"/>
                </a:moveTo>
                <a:lnTo>
                  <a:pt x="90" y="45"/>
                </a:lnTo>
                <a:lnTo>
                  <a:pt x="45" y="91"/>
                </a:lnTo>
                <a:lnTo>
                  <a:pt x="0" y="45"/>
                </a:lnTo>
                <a:lnTo>
                  <a:pt x="45" y="0"/>
                </a:lnTo>
                <a:close/>
              </a:path>
            </a:pathLst>
          </a:custGeom>
          <a:solidFill>
            <a:srgbClr val="000000"/>
          </a:solidFill>
          <a:ln w="14288">
            <a:solidFill>
              <a:schemeClr val="tx2"/>
            </a:solidFill>
            <a:round/>
            <a:headEnd/>
            <a:tailEnd/>
          </a:ln>
        </p:spPr>
        <p:txBody>
          <a:bodyPr/>
          <a:lstStyle/>
          <a:p>
            <a:endParaRPr lang="en-GB"/>
          </a:p>
        </p:txBody>
      </p:sp>
      <p:sp>
        <p:nvSpPr>
          <p:cNvPr id="44075" name="Freeform 43"/>
          <p:cNvSpPr>
            <a:spLocks/>
          </p:cNvSpPr>
          <p:nvPr/>
        </p:nvSpPr>
        <p:spPr bwMode="auto">
          <a:xfrm>
            <a:off x="2682875" y="4487863"/>
            <a:ext cx="142875" cy="142875"/>
          </a:xfrm>
          <a:custGeom>
            <a:avLst/>
            <a:gdLst>
              <a:gd name="T0" fmla="*/ 113407836 w 90"/>
              <a:gd name="T1" fmla="*/ 0 h 90"/>
              <a:gd name="T2" fmla="*/ 226814085 w 90"/>
              <a:gd name="T3" fmla="*/ 113407836 h 90"/>
              <a:gd name="T4" fmla="*/ 113407836 w 90"/>
              <a:gd name="T5" fmla="*/ 226814085 h 90"/>
              <a:gd name="T6" fmla="*/ 0 w 90"/>
              <a:gd name="T7" fmla="*/ 113407836 h 90"/>
              <a:gd name="T8" fmla="*/ 113407836 w 90"/>
              <a:gd name="T9" fmla="*/ 0 h 90"/>
              <a:gd name="T10" fmla="*/ 0 60000 65536"/>
              <a:gd name="T11" fmla="*/ 0 60000 65536"/>
              <a:gd name="T12" fmla="*/ 0 60000 65536"/>
              <a:gd name="T13" fmla="*/ 0 60000 65536"/>
              <a:gd name="T14" fmla="*/ 0 60000 65536"/>
              <a:gd name="T15" fmla="*/ 0 w 90"/>
              <a:gd name="T16" fmla="*/ 0 h 90"/>
              <a:gd name="T17" fmla="*/ 90 w 90"/>
              <a:gd name="T18" fmla="*/ 90 h 90"/>
            </a:gdLst>
            <a:ahLst/>
            <a:cxnLst>
              <a:cxn ang="T10">
                <a:pos x="T0" y="T1"/>
              </a:cxn>
              <a:cxn ang="T11">
                <a:pos x="T2" y="T3"/>
              </a:cxn>
              <a:cxn ang="T12">
                <a:pos x="T4" y="T5"/>
              </a:cxn>
              <a:cxn ang="T13">
                <a:pos x="T6" y="T7"/>
              </a:cxn>
              <a:cxn ang="T14">
                <a:pos x="T8" y="T9"/>
              </a:cxn>
            </a:cxnLst>
            <a:rect l="T15" t="T16" r="T17" b="T18"/>
            <a:pathLst>
              <a:path w="90" h="90">
                <a:moveTo>
                  <a:pt x="45" y="0"/>
                </a:moveTo>
                <a:lnTo>
                  <a:pt x="90" y="45"/>
                </a:lnTo>
                <a:lnTo>
                  <a:pt x="45" y="90"/>
                </a:lnTo>
                <a:lnTo>
                  <a:pt x="0" y="45"/>
                </a:lnTo>
                <a:lnTo>
                  <a:pt x="45" y="0"/>
                </a:lnTo>
                <a:close/>
              </a:path>
            </a:pathLst>
          </a:custGeom>
          <a:solidFill>
            <a:srgbClr val="000000"/>
          </a:solidFill>
          <a:ln w="14288">
            <a:solidFill>
              <a:schemeClr val="tx2"/>
            </a:solidFill>
            <a:round/>
            <a:headEnd/>
            <a:tailEnd/>
          </a:ln>
        </p:spPr>
        <p:txBody>
          <a:bodyPr/>
          <a:lstStyle/>
          <a:p>
            <a:endParaRPr lang="en-GB"/>
          </a:p>
        </p:txBody>
      </p:sp>
      <p:sp>
        <p:nvSpPr>
          <p:cNvPr id="44076" name="Freeform 44"/>
          <p:cNvSpPr>
            <a:spLocks/>
          </p:cNvSpPr>
          <p:nvPr/>
        </p:nvSpPr>
        <p:spPr bwMode="auto">
          <a:xfrm>
            <a:off x="2940050" y="4473575"/>
            <a:ext cx="142875" cy="142875"/>
          </a:xfrm>
          <a:custGeom>
            <a:avLst/>
            <a:gdLst>
              <a:gd name="T0" fmla="*/ 113407836 w 90"/>
              <a:gd name="T1" fmla="*/ 0 h 90"/>
              <a:gd name="T2" fmla="*/ 226814085 w 90"/>
              <a:gd name="T3" fmla="*/ 113407836 h 90"/>
              <a:gd name="T4" fmla="*/ 113407836 w 90"/>
              <a:gd name="T5" fmla="*/ 226814085 h 90"/>
              <a:gd name="T6" fmla="*/ 0 w 90"/>
              <a:gd name="T7" fmla="*/ 113407836 h 90"/>
              <a:gd name="T8" fmla="*/ 113407836 w 90"/>
              <a:gd name="T9" fmla="*/ 0 h 90"/>
              <a:gd name="T10" fmla="*/ 0 60000 65536"/>
              <a:gd name="T11" fmla="*/ 0 60000 65536"/>
              <a:gd name="T12" fmla="*/ 0 60000 65536"/>
              <a:gd name="T13" fmla="*/ 0 60000 65536"/>
              <a:gd name="T14" fmla="*/ 0 60000 65536"/>
              <a:gd name="T15" fmla="*/ 0 w 90"/>
              <a:gd name="T16" fmla="*/ 0 h 90"/>
              <a:gd name="T17" fmla="*/ 90 w 90"/>
              <a:gd name="T18" fmla="*/ 90 h 90"/>
            </a:gdLst>
            <a:ahLst/>
            <a:cxnLst>
              <a:cxn ang="T10">
                <a:pos x="T0" y="T1"/>
              </a:cxn>
              <a:cxn ang="T11">
                <a:pos x="T2" y="T3"/>
              </a:cxn>
              <a:cxn ang="T12">
                <a:pos x="T4" y="T5"/>
              </a:cxn>
              <a:cxn ang="T13">
                <a:pos x="T6" y="T7"/>
              </a:cxn>
              <a:cxn ang="T14">
                <a:pos x="T8" y="T9"/>
              </a:cxn>
            </a:cxnLst>
            <a:rect l="T15" t="T16" r="T17" b="T18"/>
            <a:pathLst>
              <a:path w="90" h="90">
                <a:moveTo>
                  <a:pt x="45" y="0"/>
                </a:moveTo>
                <a:lnTo>
                  <a:pt x="90" y="45"/>
                </a:lnTo>
                <a:lnTo>
                  <a:pt x="45" y="90"/>
                </a:lnTo>
                <a:lnTo>
                  <a:pt x="0" y="45"/>
                </a:lnTo>
                <a:lnTo>
                  <a:pt x="45" y="0"/>
                </a:lnTo>
                <a:close/>
              </a:path>
            </a:pathLst>
          </a:custGeom>
          <a:solidFill>
            <a:srgbClr val="000000"/>
          </a:solidFill>
          <a:ln w="14288">
            <a:solidFill>
              <a:schemeClr val="tx2"/>
            </a:solidFill>
            <a:round/>
            <a:headEnd/>
            <a:tailEnd/>
          </a:ln>
        </p:spPr>
        <p:txBody>
          <a:bodyPr/>
          <a:lstStyle/>
          <a:p>
            <a:endParaRPr lang="en-GB"/>
          </a:p>
        </p:txBody>
      </p:sp>
      <p:sp>
        <p:nvSpPr>
          <p:cNvPr id="44077" name="Freeform 45"/>
          <p:cNvSpPr>
            <a:spLocks/>
          </p:cNvSpPr>
          <p:nvPr/>
        </p:nvSpPr>
        <p:spPr bwMode="auto">
          <a:xfrm>
            <a:off x="3197225" y="4130675"/>
            <a:ext cx="142875" cy="142875"/>
          </a:xfrm>
          <a:custGeom>
            <a:avLst/>
            <a:gdLst>
              <a:gd name="T0" fmla="*/ 113407836 w 90"/>
              <a:gd name="T1" fmla="*/ 0 h 90"/>
              <a:gd name="T2" fmla="*/ 226814085 w 90"/>
              <a:gd name="T3" fmla="*/ 113407836 h 90"/>
              <a:gd name="T4" fmla="*/ 113407836 w 90"/>
              <a:gd name="T5" fmla="*/ 226814085 h 90"/>
              <a:gd name="T6" fmla="*/ 0 w 90"/>
              <a:gd name="T7" fmla="*/ 113407836 h 90"/>
              <a:gd name="T8" fmla="*/ 113407836 w 90"/>
              <a:gd name="T9" fmla="*/ 0 h 90"/>
              <a:gd name="T10" fmla="*/ 0 60000 65536"/>
              <a:gd name="T11" fmla="*/ 0 60000 65536"/>
              <a:gd name="T12" fmla="*/ 0 60000 65536"/>
              <a:gd name="T13" fmla="*/ 0 60000 65536"/>
              <a:gd name="T14" fmla="*/ 0 60000 65536"/>
              <a:gd name="T15" fmla="*/ 0 w 90"/>
              <a:gd name="T16" fmla="*/ 0 h 90"/>
              <a:gd name="T17" fmla="*/ 90 w 90"/>
              <a:gd name="T18" fmla="*/ 90 h 90"/>
            </a:gdLst>
            <a:ahLst/>
            <a:cxnLst>
              <a:cxn ang="T10">
                <a:pos x="T0" y="T1"/>
              </a:cxn>
              <a:cxn ang="T11">
                <a:pos x="T2" y="T3"/>
              </a:cxn>
              <a:cxn ang="T12">
                <a:pos x="T4" y="T5"/>
              </a:cxn>
              <a:cxn ang="T13">
                <a:pos x="T6" y="T7"/>
              </a:cxn>
              <a:cxn ang="T14">
                <a:pos x="T8" y="T9"/>
              </a:cxn>
            </a:cxnLst>
            <a:rect l="T15" t="T16" r="T17" b="T18"/>
            <a:pathLst>
              <a:path w="90" h="90">
                <a:moveTo>
                  <a:pt x="45" y="0"/>
                </a:moveTo>
                <a:lnTo>
                  <a:pt x="90" y="45"/>
                </a:lnTo>
                <a:lnTo>
                  <a:pt x="45" y="90"/>
                </a:lnTo>
                <a:lnTo>
                  <a:pt x="0" y="45"/>
                </a:lnTo>
                <a:lnTo>
                  <a:pt x="45" y="0"/>
                </a:lnTo>
                <a:close/>
              </a:path>
            </a:pathLst>
          </a:custGeom>
          <a:solidFill>
            <a:srgbClr val="000000"/>
          </a:solidFill>
          <a:ln w="14288">
            <a:solidFill>
              <a:schemeClr val="tx2"/>
            </a:solidFill>
            <a:round/>
            <a:headEnd/>
            <a:tailEnd/>
          </a:ln>
        </p:spPr>
        <p:txBody>
          <a:bodyPr/>
          <a:lstStyle/>
          <a:p>
            <a:endParaRPr lang="en-GB"/>
          </a:p>
        </p:txBody>
      </p:sp>
      <p:sp>
        <p:nvSpPr>
          <p:cNvPr id="44078" name="Freeform 46"/>
          <p:cNvSpPr>
            <a:spLocks/>
          </p:cNvSpPr>
          <p:nvPr/>
        </p:nvSpPr>
        <p:spPr bwMode="auto">
          <a:xfrm>
            <a:off x="3697288" y="3787775"/>
            <a:ext cx="144462" cy="142875"/>
          </a:xfrm>
          <a:custGeom>
            <a:avLst/>
            <a:gdLst>
              <a:gd name="T0" fmla="*/ 115926797 w 91"/>
              <a:gd name="T1" fmla="*/ 0 h 90"/>
              <a:gd name="T2" fmla="*/ 229332654 w 91"/>
              <a:gd name="T3" fmla="*/ 113407836 h 90"/>
              <a:gd name="T4" fmla="*/ 115926797 w 91"/>
              <a:gd name="T5" fmla="*/ 226814085 h 90"/>
              <a:gd name="T6" fmla="*/ 0 w 91"/>
              <a:gd name="T7" fmla="*/ 113407836 h 90"/>
              <a:gd name="T8" fmla="*/ 115926797 w 91"/>
              <a:gd name="T9" fmla="*/ 0 h 90"/>
              <a:gd name="T10" fmla="*/ 0 60000 65536"/>
              <a:gd name="T11" fmla="*/ 0 60000 65536"/>
              <a:gd name="T12" fmla="*/ 0 60000 65536"/>
              <a:gd name="T13" fmla="*/ 0 60000 65536"/>
              <a:gd name="T14" fmla="*/ 0 60000 65536"/>
              <a:gd name="T15" fmla="*/ 0 w 91"/>
              <a:gd name="T16" fmla="*/ 0 h 90"/>
              <a:gd name="T17" fmla="*/ 91 w 91"/>
              <a:gd name="T18" fmla="*/ 90 h 90"/>
            </a:gdLst>
            <a:ahLst/>
            <a:cxnLst>
              <a:cxn ang="T10">
                <a:pos x="T0" y="T1"/>
              </a:cxn>
              <a:cxn ang="T11">
                <a:pos x="T2" y="T3"/>
              </a:cxn>
              <a:cxn ang="T12">
                <a:pos x="T4" y="T5"/>
              </a:cxn>
              <a:cxn ang="T13">
                <a:pos x="T6" y="T7"/>
              </a:cxn>
              <a:cxn ang="T14">
                <a:pos x="T8" y="T9"/>
              </a:cxn>
            </a:cxnLst>
            <a:rect l="T15" t="T16" r="T17" b="T18"/>
            <a:pathLst>
              <a:path w="91" h="90">
                <a:moveTo>
                  <a:pt x="46" y="0"/>
                </a:moveTo>
                <a:lnTo>
                  <a:pt x="91" y="45"/>
                </a:lnTo>
                <a:lnTo>
                  <a:pt x="46" y="90"/>
                </a:lnTo>
                <a:lnTo>
                  <a:pt x="0" y="45"/>
                </a:lnTo>
                <a:lnTo>
                  <a:pt x="46" y="0"/>
                </a:lnTo>
                <a:close/>
              </a:path>
            </a:pathLst>
          </a:custGeom>
          <a:solidFill>
            <a:srgbClr val="000000"/>
          </a:solidFill>
          <a:ln w="14288">
            <a:solidFill>
              <a:schemeClr val="tx2"/>
            </a:solidFill>
            <a:round/>
            <a:headEnd/>
            <a:tailEnd/>
          </a:ln>
        </p:spPr>
        <p:txBody>
          <a:bodyPr/>
          <a:lstStyle/>
          <a:p>
            <a:endParaRPr lang="en-GB"/>
          </a:p>
        </p:txBody>
      </p:sp>
      <p:sp>
        <p:nvSpPr>
          <p:cNvPr id="44079" name="Freeform 47"/>
          <p:cNvSpPr>
            <a:spLocks/>
          </p:cNvSpPr>
          <p:nvPr/>
        </p:nvSpPr>
        <p:spPr bwMode="auto">
          <a:xfrm>
            <a:off x="4084638" y="3616325"/>
            <a:ext cx="142875" cy="142875"/>
          </a:xfrm>
          <a:custGeom>
            <a:avLst/>
            <a:gdLst>
              <a:gd name="T0" fmla="*/ 113407836 w 90"/>
              <a:gd name="T1" fmla="*/ 0 h 90"/>
              <a:gd name="T2" fmla="*/ 226814085 w 90"/>
              <a:gd name="T3" fmla="*/ 113407836 h 90"/>
              <a:gd name="T4" fmla="*/ 113407836 w 90"/>
              <a:gd name="T5" fmla="*/ 226814085 h 90"/>
              <a:gd name="T6" fmla="*/ 0 w 90"/>
              <a:gd name="T7" fmla="*/ 113407836 h 90"/>
              <a:gd name="T8" fmla="*/ 113407836 w 90"/>
              <a:gd name="T9" fmla="*/ 0 h 90"/>
              <a:gd name="T10" fmla="*/ 0 60000 65536"/>
              <a:gd name="T11" fmla="*/ 0 60000 65536"/>
              <a:gd name="T12" fmla="*/ 0 60000 65536"/>
              <a:gd name="T13" fmla="*/ 0 60000 65536"/>
              <a:gd name="T14" fmla="*/ 0 60000 65536"/>
              <a:gd name="T15" fmla="*/ 0 w 90"/>
              <a:gd name="T16" fmla="*/ 0 h 90"/>
              <a:gd name="T17" fmla="*/ 90 w 90"/>
              <a:gd name="T18" fmla="*/ 90 h 90"/>
            </a:gdLst>
            <a:ahLst/>
            <a:cxnLst>
              <a:cxn ang="T10">
                <a:pos x="T0" y="T1"/>
              </a:cxn>
              <a:cxn ang="T11">
                <a:pos x="T2" y="T3"/>
              </a:cxn>
              <a:cxn ang="T12">
                <a:pos x="T4" y="T5"/>
              </a:cxn>
              <a:cxn ang="T13">
                <a:pos x="T6" y="T7"/>
              </a:cxn>
              <a:cxn ang="T14">
                <a:pos x="T8" y="T9"/>
              </a:cxn>
            </a:cxnLst>
            <a:rect l="T15" t="T16" r="T17" b="T18"/>
            <a:pathLst>
              <a:path w="90" h="90">
                <a:moveTo>
                  <a:pt x="45" y="0"/>
                </a:moveTo>
                <a:lnTo>
                  <a:pt x="90" y="45"/>
                </a:lnTo>
                <a:lnTo>
                  <a:pt x="45" y="90"/>
                </a:lnTo>
                <a:lnTo>
                  <a:pt x="0" y="45"/>
                </a:lnTo>
                <a:lnTo>
                  <a:pt x="45" y="0"/>
                </a:lnTo>
                <a:close/>
              </a:path>
            </a:pathLst>
          </a:custGeom>
          <a:solidFill>
            <a:srgbClr val="000000"/>
          </a:solidFill>
          <a:ln w="14288">
            <a:solidFill>
              <a:schemeClr val="tx2"/>
            </a:solidFill>
            <a:round/>
            <a:headEnd/>
            <a:tailEnd/>
          </a:ln>
        </p:spPr>
        <p:txBody>
          <a:bodyPr/>
          <a:lstStyle/>
          <a:p>
            <a:endParaRPr lang="en-GB"/>
          </a:p>
        </p:txBody>
      </p:sp>
      <p:sp>
        <p:nvSpPr>
          <p:cNvPr id="44080" name="Freeform 48"/>
          <p:cNvSpPr>
            <a:spLocks/>
          </p:cNvSpPr>
          <p:nvPr/>
        </p:nvSpPr>
        <p:spPr bwMode="auto">
          <a:xfrm>
            <a:off x="4598988" y="3287713"/>
            <a:ext cx="142875" cy="142875"/>
          </a:xfrm>
          <a:custGeom>
            <a:avLst/>
            <a:gdLst>
              <a:gd name="T0" fmla="*/ 113407836 w 90"/>
              <a:gd name="T1" fmla="*/ 0 h 90"/>
              <a:gd name="T2" fmla="*/ 226814085 w 90"/>
              <a:gd name="T3" fmla="*/ 113407836 h 90"/>
              <a:gd name="T4" fmla="*/ 113407836 w 90"/>
              <a:gd name="T5" fmla="*/ 226814085 h 90"/>
              <a:gd name="T6" fmla="*/ 0 w 90"/>
              <a:gd name="T7" fmla="*/ 113407836 h 90"/>
              <a:gd name="T8" fmla="*/ 113407836 w 90"/>
              <a:gd name="T9" fmla="*/ 0 h 90"/>
              <a:gd name="T10" fmla="*/ 0 60000 65536"/>
              <a:gd name="T11" fmla="*/ 0 60000 65536"/>
              <a:gd name="T12" fmla="*/ 0 60000 65536"/>
              <a:gd name="T13" fmla="*/ 0 60000 65536"/>
              <a:gd name="T14" fmla="*/ 0 60000 65536"/>
              <a:gd name="T15" fmla="*/ 0 w 90"/>
              <a:gd name="T16" fmla="*/ 0 h 90"/>
              <a:gd name="T17" fmla="*/ 90 w 90"/>
              <a:gd name="T18" fmla="*/ 90 h 90"/>
            </a:gdLst>
            <a:ahLst/>
            <a:cxnLst>
              <a:cxn ang="T10">
                <a:pos x="T0" y="T1"/>
              </a:cxn>
              <a:cxn ang="T11">
                <a:pos x="T2" y="T3"/>
              </a:cxn>
              <a:cxn ang="T12">
                <a:pos x="T4" y="T5"/>
              </a:cxn>
              <a:cxn ang="T13">
                <a:pos x="T6" y="T7"/>
              </a:cxn>
              <a:cxn ang="T14">
                <a:pos x="T8" y="T9"/>
              </a:cxn>
            </a:cxnLst>
            <a:rect l="T15" t="T16" r="T17" b="T18"/>
            <a:pathLst>
              <a:path w="90" h="90">
                <a:moveTo>
                  <a:pt x="45" y="0"/>
                </a:moveTo>
                <a:lnTo>
                  <a:pt x="90" y="45"/>
                </a:lnTo>
                <a:lnTo>
                  <a:pt x="45" y="90"/>
                </a:lnTo>
                <a:lnTo>
                  <a:pt x="0" y="45"/>
                </a:lnTo>
                <a:lnTo>
                  <a:pt x="45" y="0"/>
                </a:lnTo>
                <a:close/>
              </a:path>
            </a:pathLst>
          </a:custGeom>
          <a:solidFill>
            <a:srgbClr val="000000"/>
          </a:solidFill>
          <a:ln w="14288">
            <a:solidFill>
              <a:schemeClr val="tx2"/>
            </a:solidFill>
            <a:round/>
            <a:headEnd/>
            <a:tailEnd/>
          </a:ln>
        </p:spPr>
        <p:txBody>
          <a:bodyPr/>
          <a:lstStyle/>
          <a:p>
            <a:endParaRPr lang="en-GB"/>
          </a:p>
        </p:txBody>
      </p:sp>
      <p:sp>
        <p:nvSpPr>
          <p:cNvPr id="44081" name="Freeform 49"/>
          <p:cNvSpPr>
            <a:spLocks/>
          </p:cNvSpPr>
          <p:nvPr/>
        </p:nvSpPr>
        <p:spPr bwMode="auto">
          <a:xfrm>
            <a:off x="4984750" y="3059113"/>
            <a:ext cx="142875" cy="142875"/>
          </a:xfrm>
          <a:custGeom>
            <a:avLst/>
            <a:gdLst>
              <a:gd name="T0" fmla="*/ 113407836 w 90"/>
              <a:gd name="T1" fmla="*/ 0 h 90"/>
              <a:gd name="T2" fmla="*/ 226814085 w 90"/>
              <a:gd name="T3" fmla="*/ 113407836 h 90"/>
              <a:gd name="T4" fmla="*/ 113407836 w 90"/>
              <a:gd name="T5" fmla="*/ 226814085 h 90"/>
              <a:gd name="T6" fmla="*/ 0 w 90"/>
              <a:gd name="T7" fmla="*/ 113407836 h 90"/>
              <a:gd name="T8" fmla="*/ 113407836 w 90"/>
              <a:gd name="T9" fmla="*/ 0 h 90"/>
              <a:gd name="T10" fmla="*/ 0 60000 65536"/>
              <a:gd name="T11" fmla="*/ 0 60000 65536"/>
              <a:gd name="T12" fmla="*/ 0 60000 65536"/>
              <a:gd name="T13" fmla="*/ 0 60000 65536"/>
              <a:gd name="T14" fmla="*/ 0 60000 65536"/>
              <a:gd name="T15" fmla="*/ 0 w 90"/>
              <a:gd name="T16" fmla="*/ 0 h 90"/>
              <a:gd name="T17" fmla="*/ 90 w 90"/>
              <a:gd name="T18" fmla="*/ 90 h 90"/>
            </a:gdLst>
            <a:ahLst/>
            <a:cxnLst>
              <a:cxn ang="T10">
                <a:pos x="T0" y="T1"/>
              </a:cxn>
              <a:cxn ang="T11">
                <a:pos x="T2" y="T3"/>
              </a:cxn>
              <a:cxn ang="T12">
                <a:pos x="T4" y="T5"/>
              </a:cxn>
              <a:cxn ang="T13">
                <a:pos x="T6" y="T7"/>
              </a:cxn>
              <a:cxn ang="T14">
                <a:pos x="T8" y="T9"/>
              </a:cxn>
            </a:cxnLst>
            <a:rect l="T15" t="T16" r="T17" b="T18"/>
            <a:pathLst>
              <a:path w="90" h="90">
                <a:moveTo>
                  <a:pt x="45" y="0"/>
                </a:moveTo>
                <a:lnTo>
                  <a:pt x="90" y="45"/>
                </a:lnTo>
                <a:lnTo>
                  <a:pt x="45" y="90"/>
                </a:lnTo>
                <a:lnTo>
                  <a:pt x="0" y="45"/>
                </a:lnTo>
                <a:lnTo>
                  <a:pt x="45" y="0"/>
                </a:lnTo>
                <a:close/>
              </a:path>
            </a:pathLst>
          </a:custGeom>
          <a:solidFill>
            <a:srgbClr val="000000"/>
          </a:solidFill>
          <a:ln w="14288">
            <a:solidFill>
              <a:schemeClr val="tx2"/>
            </a:solidFill>
            <a:round/>
            <a:headEnd/>
            <a:tailEnd/>
          </a:ln>
        </p:spPr>
        <p:txBody>
          <a:bodyPr/>
          <a:lstStyle/>
          <a:p>
            <a:endParaRPr lang="en-GB"/>
          </a:p>
        </p:txBody>
      </p:sp>
      <p:sp>
        <p:nvSpPr>
          <p:cNvPr id="44082" name="Freeform 50"/>
          <p:cNvSpPr>
            <a:spLocks/>
          </p:cNvSpPr>
          <p:nvPr/>
        </p:nvSpPr>
        <p:spPr bwMode="auto">
          <a:xfrm>
            <a:off x="5370513" y="2944813"/>
            <a:ext cx="144462" cy="142875"/>
          </a:xfrm>
          <a:custGeom>
            <a:avLst/>
            <a:gdLst>
              <a:gd name="T0" fmla="*/ 113405857 w 91"/>
              <a:gd name="T1" fmla="*/ 0 h 90"/>
              <a:gd name="T2" fmla="*/ 229332654 w 91"/>
              <a:gd name="T3" fmla="*/ 113407836 h 90"/>
              <a:gd name="T4" fmla="*/ 113405857 w 91"/>
              <a:gd name="T5" fmla="*/ 226814085 h 90"/>
              <a:gd name="T6" fmla="*/ 0 w 91"/>
              <a:gd name="T7" fmla="*/ 113407836 h 90"/>
              <a:gd name="T8" fmla="*/ 113405857 w 91"/>
              <a:gd name="T9" fmla="*/ 0 h 90"/>
              <a:gd name="T10" fmla="*/ 0 60000 65536"/>
              <a:gd name="T11" fmla="*/ 0 60000 65536"/>
              <a:gd name="T12" fmla="*/ 0 60000 65536"/>
              <a:gd name="T13" fmla="*/ 0 60000 65536"/>
              <a:gd name="T14" fmla="*/ 0 60000 65536"/>
              <a:gd name="T15" fmla="*/ 0 w 91"/>
              <a:gd name="T16" fmla="*/ 0 h 90"/>
              <a:gd name="T17" fmla="*/ 91 w 91"/>
              <a:gd name="T18" fmla="*/ 90 h 90"/>
            </a:gdLst>
            <a:ahLst/>
            <a:cxnLst>
              <a:cxn ang="T10">
                <a:pos x="T0" y="T1"/>
              </a:cxn>
              <a:cxn ang="T11">
                <a:pos x="T2" y="T3"/>
              </a:cxn>
              <a:cxn ang="T12">
                <a:pos x="T4" y="T5"/>
              </a:cxn>
              <a:cxn ang="T13">
                <a:pos x="T6" y="T7"/>
              </a:cxn>
              <a:cxn ang="T14">
                <a:pos x="T8" y="T9"/>
              </a:cxn>
            </a:cxnLst>
            <a:rect l="T15" t="T16" r="T17" b="T18"/>
            <a:pathLst>
              <a:path w="91" h="90">
                <a:moveTo>
                  <a:pt x="45" y="0"/>
                </a:moveTo>
                <a:lnTo>
                  <a:pt x="91" y="45"/>
                </a:lnTo>
                <a:lnTo>
                  <a:pt x="45" y="90"/>
                </a:lnTo>
                <a:lnTo>
                  <a:pt x="0" y="45"/>
                </a:lnTo>
                <a:lnTo>
                  <a:pt x="45" y="0"/>
                </a:lnTo>
                <a:close/>
              </a:path>
            </a:pathLst>
          </a:custGeom>
          <a:solidFill>
            <a:srgbClr val="000000"/>
          </a:solidFill>
          <a:ln w="14288">
            <a:solidFill>
              <a:schemeClr val="tx2"/>
            </a:solidFill>
            <a:round/>
            <a:headEnd/>
            <a:tailEnd/>
          </a:ln>
        </p:spPr>
        <p:txBody>
          <a:bodyPr/>
          <a:lstStyle/>
          <a:p>
            <a:endParaRPr lang="en-GB"/>
          </a:p>
        </p:txBody>
      </p:sp>
      <p:sp>
        <p:nvSpPr>
          <p:cNvPr id="44083" name="Freeform 51"/>
          <p:cNvSpPr>
            <a:spLocks/>
          </p:cNvSpPr>
          <p:nvPr/>
        </p:nvSpPr>
        <p:spPr bwMode="auto">
          <a:xfrm>
            <a:off x="2268538" y="4687888"/>
            <a:ext cx="142875" cy="144462"/>
          </a:xfrm>
          <a:custGeom>
            <a:avLst/>
            <a:gdLst>
              <a:gd name="T0" fmla="*/ 113407836 w 90"/>
              <a:gd name="T1" fmla="*/ 0 h 91"/>
              <a:gd name="T2" fmla="*/ 226814085 w 90"/>
              <a:gd name="T3" fmla="*/ 115926797 h 91"/>
              <a:gd name="T4" fmla="*/ 113407836 w 90"/>
              <a:gd name="T5" fmla="*/ 229332654 h 91"/>
              <a:gd name="T6" fmla="*/ 0 w 90"/>
              <a:gd name="T7" fmla="*/ 115926797 h 91"/>
              <a:gd name="T8" fmla="*/ 113407836 w 90"/>
              <a:gd name="T9" fmla="*/ 0 h 91"/>
              <a:gd name="T10" fmla="*/ 0 60000 65536"/>
              <a:gd name="T11" fmla="*/ 0 60000 65536"/>
              <a:gd name="T12" fmla="*/ 0 60000 65536"/>
              <a:gd name="T13" fmla="*/ 0 60000 65536"/>
              <a:gd name="T14" fmla="*/ 0 60000 65536"/>
              <a:gd name="T15" fmla="*/ 0 w 90"/>
              <a:gd name="T16" fmla="*/ 0 h 91"/>
              <a:gd name="T17" fmla="*/ 90 w 90"/>
              <a:gd name="T18" fmla="*/ 91 h 91"/>
            </a:gdLst>
            <a:ahLst/>
            <a:cxnLst>
              <a:cxn ang="T10">
                <a:pos x="T0" y="T1"/>
              </a:cxn>
              <a:cxn ang="T11">
                <a:pos x="T2" y="T3"/>
              </a:cxn>
              <a:cxn ang="T12">
                <a:pos x="T4" y="T5"/>
              </a:cxn>
              <a:cxn ang="T13">
                <a:pos x="T6" y="T7"/>
              </a:cxn>
              <a:cxn ang="T14">
                <a:pos x="T8" y="T9"/>
              </a:cxn>
            </a:cxnLst>
            <a:rect l="T15" t="T16" r="T17" b="T18"/>
            <a:pathLst>
              <a:path w="90" h="91">
                <a:moveTo>
                  <a:pt x="45" y="0"/>
                </a:moveTo>
                <a:lnTo>
                  <a:pt x="90" y="46"/>
                </a:lnTo>
                <a:lnTo>
                  <a:pt x="45" y="91"/>
                </a:lnTo>
                <a:lnTo>
                  <a:pt x="0" y="46"/>
                </a:lnTo>
                <a:lnTo>
                  <a:pt x="45" y="0"/>
                </a:lnTo>
                <a:close/>
              </a:path>
            </a:pathLst>
          </a:custGeom>
          <a:solidFill>
            <a:srgbClr val="FFCC00"/>
          </a:solidFill>
          <a:ln w="14288">
            <a:solidFill>
              <a:schemeClr val="tx2"/>
            </a:solidFill>
            <a:round/>
            <a:headEnd/>
            <a:tailEnd/>
          </a:ln>
        </p:spPr>
        <p:txBody>
          <a:bodyPr/>
          <a:lstStyle/>
          <a:p>
            <a:endParaRPr lang="en-GB"/>
          </a:p>
        </p:txBody>
      </p:sp>
      <p:sp>
        <p:nvSpPr>
          <p:cNvPr id="44084" name="Freeform 52"/>
          <p:cNvSpPr>
            <a:spLocks/>
          </p:cNvSpPr>
          <p:nvPr/>
        </p:nvSpPr>
        <p:spPr bwMode="auto">
          <a:xfrm>
            <a:off x="2397125" y="4587875"/>
            <a:ext cx="142875" cy="142875"/>
          </a:xfrm>
          <a:custGeom>
            <a:avLst/>
            <a:gdLst>
              <a:gd name="T0" fmla="*/ 113407836 w 90"/>
              <a:gd name="T1" fmla="*/ 0 h 90"/>
              <a:gd name="T2" fmla="*/ 226814085 w 90"/>
              <a:gd name="T3" fmla="*/ 113407836 h 90"/>
              <a:gd name="T4" fmla="*/ 113407836 w 90"/>
              <a:gd name="T5" fmla="*/ 226814085 h 90"/>
              <a:gd name="T6" fmla="*/ 0 w 90"/>
              <a:gd name="T7" fmla="*/ 113407836 h 90"/>
              <a:gd name="T8" fmla="*/ 113407836 w 90"/>
              <a:gd name="T9" fmla="*/ 0 h 90"/>
              <a:gd name="T10" fmla="*/ 0 60000 65536"/>
              <a:gd name="T11" fmla="*/ 0 60000 65536"/>
              <a:gd name="T12" fmla="*/ 0 60000 65536"/>
              <a:gd name="T13" fmla="*/ 0 60000 65536"/>
              <a:gd name="T14" fmla="*/ 0 60000 65536"/>
              <a:gd name="T15" fmla="*/ 0 w 90"/>
              <a:gd name="T16" fmla="*/ 0 h 90"/>
              <a:gd name="T17" fmla="*/ 90 w 90"/>
              <a:gd name="T18" fmla="*/ 90 h 90"/>
            </a:gdLst>
            <a:ahLst/>
            <a:cxnLst>
              <a:cxn ang="T10">
                <a:pos x="T0" y="T1"/>
              </a:cxn>
              <a:cxn ang="T11">
                <a:pos x="T2" y="T3"/>
              </a:cxn>
              <a:cxn ang="T12">
                <a:pos x="T4" y="T5"/>
              </a:cxn>
              <a:cxn ang="T13">
                <a:pos x="T6" y="T7"/>
              </a:cxn>
              <a:cxn ang="T14">
                <a:pos x="T8" y="T9"/>
              </a:cxn>
            </a:cxnLst>
            <a:rect l="T15" t="T16" r="T17" b="T18"/>
            <a:pathLst>
              <a:path w="90" h="90">
                <a:moveTo>
                  <a:pt x="45" y="0"/>
                </a:moveTo>
                <a:lnTo>
                  <a:pt x="90" y="45"/>
                </a:lnTo>
                <a:lnTo>
                  <a:pt x="45" y="90"/>
                </a:lnTo>
                <a:lnTo>
                  <a:pt x="0" y="45"/>
                </a:lnTo>
                <a:lnTo>
                  <a:pt x="45" y="0"/>
                </a:lnTo>
                <a:close/>
              </a:path>
            </a:pathLst>
          </a:custGeom>
          <a:solidFill>
            <a:srgbClr val="FFCC00"/>
          </a:solidFill>
          <a:ln w="14288">
            <a:solidFill>
              <a:schemeClr val="tx2"/>
            </a:solidFill>
            <a:round/>
            <a:headEnd/>
            <a:tailEnd/>
          </a:ln>
        </p:spPr>
        <p:txBody>
          <a:bodyPr/>
          <a:lstStyle/>
          <a:p>
            <a:endParaRPr lang="en-GB"/>
          </a:p>
        </p:txBody>
      </p:sp>
      <p:sp>
        <p:nvSpPr>
          <p:cNvPr id="44085" name="Freeform 53"/>
          <p:cNvSpPr>
            <a:spLocks/>
          </p:cNvSpPr>
          <p:nvPr/>
        </p:nvSpPr>
        <p:spPr bwMode="auto">
          <a:xfrm>
            <a:off x="2654300" y="4459288"/>
            <a:ext cx="142875" cy="142875"/>
          </a:xfrm>
          <a:custGeom>
            <a:avLst/>
            <a:gdLst>
              <a:gd name="T0" fmla="*/ 113407836 w 90"/>
              <a:gd name="T1" fmla="*/ 0 h 90"/>
              <a:gd name="T2" fmla="*/ 226814085 w 90"/>
              <a:gd name="T3" fmla="*/ 113407836 h 90"/>
              <a:gd name="T4" fmla="*/ 113407836 w 90"/>
              <a:gd name="T5" fmla="*/ 226814085 h 90"/>
              <a:gd name="T6" fmla="*/ 0 w 90"/>
              <a:gd name="T7" fmla="*/ 113407836 h 90"/>
              <a:gd name="T8" fmla="*/ 113407836 w 90"/>
              <a:gd name="T9" fmla="*/ 0 h 90"/>
              <a:gd name="T10" fmla="*/ 0 60000 65536"/>
              <a:gd name="T11" fmla="*/ 0 60000 65536"/>
              <a:gd name="T12" fmla="*/ 0 60000 65536"/>
              <a:gd name="T13" fmla="*/ 0 60000 65536"/>
              <a:gd name="T14" fmla="*/ 0 60000 65536"/>
              <a:gd name="T15" fmla="*/ 0 w 90"/>
              <a:gd name="T16" fmla="*/ 0 h 90"/>
              <a:gd name="T17" fmla="*/ 90 w 90"/>
              <a:gd name="T18" fmla="*/ 90 h 90"/>
            </a:gdLst>
            <a:ahLst/>
            <a:cxnLst>
              <a:cxn ang="T10">
                <a:pos x="T0" y="T1"/>
              </a:cxn>
              <a:cxn ang="T11">
                <a:pos x="T2" y="T3"/>
              </a:cxn>
              <a:cxn ang="T12">
                <a:pos x="T4" y="T5"/>
              </a:cxn>
              <a:cxn ang="T13">
                <a:pos x="T6" y="T7"/>
              </a:cxn>
              <a:cxn ang="T14">
                <a:pos x="T8" y="T9"/>
              </a:cxn>
            </a:cxnLst>
            <a:rect l="T15" t="T16" r="T17" b="T18"/>
            <a:pathLst>
              <a:path w="90" h="90">
                <a:moveTo>
                  <a:pt x="45" y="0"/>
                </a:moveTo>
                <a:lnTo>
                  <a:pt x="90" y="45"/>
                </a:lnTo>
                <a:lnTo>
                  <a:pt x="45" y="90"/>
                </a:lnTo>
                <a:lnTo>
                  <a:pt x="0" y="45"/>
                </a:lnTo>
                <a:lnTo>
                  <a:pt x="45" y="0"/>
                </a:lnTo>
                <a:close/>
              </a:path>
            </a:pathLst>
          </a:custGeom>
          <a:solidFill>
            <a:srgbClr val="FFCC00"/>
          </a:solidFill>
          <a:ln w="14288">
            <a:solidFill>
              <a:schemeClr val="tx2"/>
            </a:solidFill>
            <a:round/>
            <a:headEnd/>
            <a:tailEnd/>
          </a:ln>
        </p:spPr>
        <p:txBody>
          <a:bodyPr/>
          <a:lstStyle/>
          <a:p>
            <a:endParaRPr lang="en-GB"/>
          </a:p>
        </p:txBody>
      </p:sp>
      <p:sp>
        <p:nvSpPr>
          <p:cNvPr id="44086" name="Freeform 54"/>
          <p:cNvSpPr>
            <a:spLocks/>
          </p:cNvSpPr>
          <p:nvPr/>
        </p:nvSpPr>
        <p:spPr bwMode="auto">
          <a:xfrm>
            <a:off x="2911475" y="4445000"/>
            <a:ext cx="142875" cy="142875"/>
          </a:xfrm>
          <a:custGeom>
            <a:avLst/>
            <a:gdLst>
              <a:gd name="T0" fmla="*/ 113407836 w 90"/>
              <a:gd name="T1" fmla="*/ 0 h 90"/>
              <a:gd name="T2" fmla="*/ 226814085 w 90"/>
              <a:gd name="T3" fmla="*/ 113407836 h 90"/>
              <a:gd name="T4" fmla="*/ 113407836 w 90"/>
              <a:gd name="T5" fmla="*/ 226814085 h 90"/>
              <a:gd name="T6" fmla="*/ 0 w 90"/>
              <a:gd name="T7" fmla="*/ 113407836 h 90"/>
              <a:gd name="T8" fmla="*/ 113407836 w 90"/>
              <a:gd name="T9" fmla="*/ 0 h 90"/>
              <a:gd name="T10" fmla="*/ 0 60000 65536"/>
              <a:gd name="T11" fmla="*/ 0 60000 65536"/>
              <a:gd name="T12" fmla="*/ 0 60000 65536"/>
              <a:gd name="T13" fmla="*/ 0 60000 65536"/>
              <a:gd name="T14" fmla="*/ 0 60000 65536"/>
              <a:gd name="T15" fmla="*/ 0 w 90"/>
              <a:gd name="T16" fmla="*/ 0 h 90"/>
              <a:gd name="T17" fmla="*/ 90 w 90"/>
              <a:gd name="T18" fmla="*/ 90 h 90"/>
            </a:gdLst>
            <a:ahLst/>
            <a:cxnLst>
              <a:cxn ang="T10">
                <a:pos x="T0" y="T1"/>
              </a:cxn>
              <a:cxn ang="T11">
                <a:pos x="T2" y="T3"/>
              </a:cxn>
              <a:cxn ang="T12">
                <a:pos x="T4" y="T5"/>
              </a:cxn>
              <a:cxn ang="T13">
                <a:pos x="T6" y="T7"/>
              </a:cxn>
              <a:cxn ang="T14">
                <a:pos x="T8" y="T9"/>
              </a:cxn>
            </a:cxnLst>
            <a:rect l="T15" t="T16" r="T17" b="T18"/>
            <a:pathLst>
              <a:path w="90" h="90">
                <a:moveTo>
                  <a:pt x="45" y="0"/>
                </a:moveTo>
                <a:lnTo>
                  <a:pt x="90" y="45"/>
                </a:lnTo>
                <a:lnTo>
                  <a:pt x="45" y="90"/>
                </a:lnTo>
                <a:lnTo>
                  <a:pt x="0" y="45"/>
                </a:lnTo>
                <a:lnTo>
                  <a:pt x="45" y="0"/>
                </a:lnTo>
                <a:close/>
              </a:path>
            </a:pathLst>
          </a:custGeom>
          <a:solidFill>
            <a:srgbClr val="FFCC00"/>
          </a:solidFill>
          <a:ln w="14288">
            <a:solidFill>
              <a:schemeClr val="tx2"/>
            </a:solidFill>
            <a:round/>
            <a:headEnd/>
            <a:tailEnd/>
          </a:ln>
        </p:spPr>
        <p:txBody>
          <a:bodyPr/>
          <a:lstStyle/>
          <a:p>
            <a:endParaRPr lang="en-GB"/>
          </a:p>
        </p:txBody>
      </p:sp>
      <p:sp>
        <p:nvSpPr>
          <p:cNvPr id="44087" name="Freeform 55"/>
          <p:cNvSpPr>
            <a:spLocks/>
          </p:cNvSpPr>
          <p:nvPr/>
        </p:nvSpPr>
        <p:spPr bwMode="auto">
          <a:xfrm>
            <a:off x="3168650" y="4102100"/>
            <a:ext cx="142875" cy="142875"/>
          </a:xfrm>
          <a:custGeom>
            <a:avLst/>
            <a:gdLst>
              <a:gd name="T0" fmla="*/ 113407836 w 90"/>
              <a:gd name="T1" fmla="*/ 0 h 90"/>
              <a:gd name="T2" fmla="*/ 226814085 w 90"/>
              <a:gd name="T3" fmla="*/ 113407836 h 90"/>
              <a:gd name="T4" fmla="*/ 113407836 w 90"/>
              <a:gd name="T5" fmla="*/ 226814085 h 90"/>
              <a:gd name="T6" fmla="*/ 0 w 90"/>
              <a:gd name="T7" fmla="*/ 113407836 h 90"/>
              <a:gd name="T8" fmla="*/ 113407836 w 90"/>
              <a:gd name="T9" fmla="*/ 0 h 90"/>
              <a:gd name="T10" fmla="*/ 0 60000 65536"/>
              <a:gd name="T11" fmla="*/ 0 60000 65536"/>
              <a:gd name="T12" fmla="*/ 0 60000 65536"/>
              <a:gd name="T13" fmla="*/ 0 60000 65536"/>
              <a:gd name="T14" fmla="*/ 0 60000 65536"/>
              <a:gd name="T15" fmla="*/ 0 w 90"/>
              <a:gd name="T16" fmla="*/ 0 h 90"/>
              <a:gd name="T17" fmla="*/ 90 w 90"/>
              <a:gd name="T18" fmla="*/ 90 h 90"/>
            </a:gdLst>
            <a:ahLst/>
            <a:cxnLst>
              <a:cxn ang="T10">
                <a:pos x="T0" y="T1"/>
              </a:cxn>
              <a:cxn ang="T11">
                <a:pos x="T2" y="T3"/>
              </a:cxn>
              <a:cxn ang="T12">
                <a:pos x="T4" y="T5"/>
              </a:cxn>
              <a:cxn ang="T13">
                <a:pos x="T6" y="T7"/>
              </a:cxn>
              <a:cxn ang="T14">
                <a:pos x="T8" y="T9"/>
              </a:cxn>
            </a:cxnLst>
            <a:rect l="T15" t="T16" r="T17" b="T18"/>
            <a:pathLst>
              <a:path w="90" h="90">
                <a:moveTo>
                  <a:pt x="45" y="0"/>
                </a:moveTo>
                <a:lnTo>
                  <a:pt x="90" y="45"/>
                </a:lnTo>
                <a:lnTo>
                  <a:pt x="45" y="90"/>
                </a:lnTo>
                <a:lnTo>
                  <a:pt x="0" y="45"/>
                </a:lnTo>
                <a:lnTo>
                  <a:pt x="45" y="0"/>
                </a:lnTo>
                <a:close/>
              </a:path>
            </a:pathLst>
          </a:custGeom>
          <a:solidFill>
            <a:srgbClr val="FFCC00"/>
          </a:solidFill>
          <a:ln w="14288">
            <a:solidFill>
              <a:schemeClr val="tx2"/>
            </a:solidFill>
            <a:round/>
            <a:headEnd/>
            <a:tailEnd/>
          </a:ln>
        </p:spPr>
        <p:txBody>
          <a:bodyPr/>
          <a:lstStyle/>
          <a:p>
            <a:endParaRPr lang="en-GB"/>
          </a:p>
        </p:txBody>
      </p:sp>
      <p:sp>
        <p:nvSpPr>
          <p:cNvPr id="44088" name="Freeform 56"/>
          <p:cNvSpPr>
            <a:spLocks/>
          </p:cNvSpPr>
          <p:nvPr/>
        </p:nvSpPr>
        <p:spPr bwMode="auto">
          <a:xfrm>
            <a:off x="3668713" y="3759200"/>
            <a:ext cx="144462" cy="142875"/>
          </a:xfrm>
          <a:custGeom>
            <a:avLst/>
            <a:gdLst>
              <a:gd name="T0" fmla="*/ 115926797 w 91"/>
              <a:gd name="T1" fmla="*/ 0 h 90"/>
              <a:gd name="T2" fmla="*/ 229332654 w 91"/>
              <a:gd name="T3" fmla="*/ 113407836 h 90"/>
              <a:gd name="T4" fmla="*/ 115926797 w 91"/>
              <a:gd name="T5" fmla="*/ 226814085 h 90"/>
              <a:gd name="T6" fmla="*/ 0 w 91"/>
              <a:gd name="T7" fmla="*/ 113407836 h 90"/>
              <a:gd name="T8" fmla="*/ 115926797 w 91"/>
              <a:gd name="T9" fmla="*/ 0 h 90"/>
              <a:gd name="T10" fmla="*/ 0 60000 65536"/>
              <a:gd name="T11" fmla="*/ 0 60000 65536"/>
              <a:gd name="T12" fmla="*/ 0 60000 65536"/>
              <a:gd name="T13" fmla="*/ 0 60000 65536"/>
              <a:gd name="T14" fmla="*/ 0 60000 65536"/>
              <a:gd name="T15" fmla="*/ 0 w 91"/>
              <a:gd name="T16" fmla="*/ 0 h 90"/>
              <a:gd name="T17" fmla="*/ 91 w 91"/>
              <a:gd name="T18" fmla="*/ 90 h 90"/>
            </a:gdLst>
            <a:ahLst/>
            <a:cxnLst>
              <a:cxn ang="T10">
                <a:pos x="T0" y="T1"/>
              </a:cxn>
              <a:cxn ang="T11">
                <a:pos x="T2" y="T3"/>
              </a:cxn>
              <a:cxn ang="T12">
                <a:pos x="T4" y="T5"/>
              </a:cxn>
              <a:cxn ang="T13">
                <a:pos x="T6" y="T7"/>
              </a:cxn>
              <a:cxn ang="T14">
                <a:pos x="T8" y="T9"/>
              </a:cxn>
            </a:cxnLst>
            <a:rect l="T15" t="T16" r="T17" b="T18"/>
            <a:pathLst>
              <a:path w="91" h="90">
                <a:moveTo>
                  <a:pt x="46" y="0"/>
                </a:moveTo>
                <a:lnTo>
                  <a:pt x="91" y="45"/>
                </a:lnTo>
                <a:lnTo>
                  <a:pt x="46" y="90"/>
                </a:lnTo>
                <a:lnTo>
                  <a:pt x="0" y="45"/>
                </a:lnTo>
                <a:lnTo>
                  <a:pt x="46" y="0"/>
                </a:lnTo>
                <a:close/>
              </a:path>
            </a:pathLst>
          </a:custGeom>
          <a:solidFill>
            <a:srgbClr val="FFCC00"/>
          </a:solidFill>
          <a:ln w="14288">
            <a:solidFill>
              <a:schemeClr val="tx2"/>
            </a:solidFill>
            <a:round/>
            <a:headEnd/>
            <a:tailEnd/>
          </a:ln>
        </p:spPr>
        <p:txBody>
          <a:bodyPr/>
          <a:lstStyle/>
          <a:p>
            <a:endParaRPr lang="en-GB"/>
          </a:p>
        </p:txBody>
      </p:sp>
      <p:sp>
        <p:nvSpPr>
          <p:cNvPr id="44089" name="Freeform 57"/>
          <p:cNvSpPr>
            <a:spLocks/>
          </p:cNvSpPr>
          <p:nvPr/>
        </p:nvSpPr>
        <p:spPr bwMode="auto">
          <a:xfrm>
            <a:off x="4056063" y="3587750"/>
            <a:ext cx="142875" cy="142875"/>
          </a:xfrm>
          <a:custGeom>
            <a:avLst/>
            <a:gdLst>
              <a:gd name="T0" fmla="*/ 113407836 w 90"/>
              <a:gd name="T1" fmla="*/ 0 h 90"/>
              <a:gd name="T2" fmla="*/ 226814085 w 90"/>
              <a:gd name="T3" fmla="*/ 113407836 h 90"/>
              <a:gd name="T4" fmla="*/ 113407836 w 90"/>
              <a:gd name="T5" fmla="*/ 226814085 h 90"/>
              <a:gd name="T6" fmla="*/ 0 w 90"/>
              <a:gd name="T7" fmla="*/ 113407836 h 90"/>
              <a:gd name="T8" fmla="*/ 113407836 w 90"/>
              <a:gd name="T9" fmla="*/ 0 h 90"/>
              <a:gd name="T10" fmla="*/ 0 60000 65536"/>
              <a:gd name="T11" fmla="*/ 0 60000 65536"/>
              <a:gd name="T12" fmla="*/ 0 60000 65536"/>
              <a:gd name="T13" fmla="*/ 0 60000 65536"/>
              <a:gd name="T14" fmla="*/ 0 60000 65536"/>
              <a:gd name="T15" fmla="*/ 0 w 90"/>
              <a:gd name="T16" fmla="*/ 0 h 90"/>
              <a:gd name="T17" fmla="*/ 90 w 90"/>
              <a:gd name="T18" fmla="*/ 90 h 90"/>
            </a:gdLst>
            <a:ahLst/>
            <a:cxnLst>
              <a:cxn ang="T10">
                <a:pos x="T0" y="T1"/>
              </a:cxn>
              <a:cxn ang="T11">
                <a:pos x="T2" y="T3"/>
              </a:cxn>
              <a:cxn ang="T12">
                <a:pos x="T4" y="T5"/>
              </a:cxn>
              <a:cxn ang="T13">
                <a:pos x="T6" y="T7"/>
              </a:cxn>
              <a:cxn ang="T14">
                <a:pos x="T8" y="T9"/>
              </a:cxn>
            </a:cxnLst>
            <a:rect l="T15" t="T16" r="T17" b="T18"/>
            <a:pathLst>
              <a:path w="90" h="90">
                <a:moveTo>
                  <a:pt x="45" y="0"/>
                </a:moveTo>
                <a:lnTo>
                  <a:pt x="90" y="45"/>
                </a:lnTo>
                <a:lnTo>
                  <a:pt x="45" y="90"/>
                </a:lnTo>
                <a:lnTo>
                  <a:pt x="0" y="45"/>
                </a:lnTo>
                <a:lnTo>
                  <a:pt x="45" y="0"/>
                </a:lnTo>
                <a:close/>
              </a:path>
            </a:pathLst>
          </a:custGeom>
          <a:solidFill>
            <a:srgbClr val="FFCC00"/>
          </a:solidFill>
          <a:ln w="14288">
            <a:solidFill>
              <a:schemeClr val="tx2"/>
            </a:solidFill>
            <a:round/>
            <a:headEnd/>
            <a:tailEnd/>
          </a:ln>
        </p:spPr>
        <p:txBody>
          <a:bodyPr/>
          <a:lstStyle/>
          <a:p>
            <a:endParaRPr lang="en-GB"/>
          </a:p>
        </p:txBody>
      </p:sp>
      <p:sp>
        <p:nvSpPr>
          <p:cNvPr id="44090" name="Freeform 58"/>
          <p:cNvSpPr>
            <a:spLocks/>
          </p:cNvSpPr>
          <p:nvPr/>
        </p:nvSpPr>
        <p:spPr bwMode="auto">
          <a:xfrm>
            <a:off x="4570413" y="3259138"/>
            <a:ext cx="142875" cy="142875"/>
          </a:xfrm>
          <a:custGeom>
            <a:avLst/>
            <a:gdLst>
              <a:gd name="T0" fmla="*/ 113407836 w 90"/>
              <a:gd name="T1" fmla="*/ 0 h 90"/>
              <a:gd name="T2" fmla="*/ 226814085 w 90"/>
              <a:gd name="T3" fmla="*/ 113407836 h 90"/>
              <a:gd name="T4" fmla="*/ 113407836 w 90"/>
              <a:gd name="T5" fmla="*/ 226814085 h 90"/>
              <a:gd name="T6" fmla="*/ 0 w 90"/>
              <a:gd name="T7" fmla="*/ 113407836 h 90"/>
              <a:gd name="T8" fmla="*/ 113407836 w 90"/>
              <a:gd name="T9" fmla="*/ 0 h 90"/>
              <a:gd name="T10" fmla="*/ 0 60000 65536"/>
              <a:gd name="T11" fmla="*/ 0 60000 65536"/>
              <a:gd name="T12" fmla="*/ 0 60000 65536"/>
              <a:gd name="T13" fmla="*/ 0 60000 65536"/>
              <a:gd name="T14" fmla="*/ 0 60000 65536"/>
              <a:gd name="T15" fmla="*/ 0 w 90"/>
              <a:gd name="T16" fmla="*/ 0 h 90"/>
              <a:gd name="T17" fmla="*/ 90 w 90"/>
              <a:gd name="T18" fmla="*/ 90 h 90"/>
            </a:gdLst>
            <a:ahLst/>
            <a:cxnLst>
              <a:cxn ang="T10">
                <a:pos x="T0" y="T1"/>
              </a:cxn>
              <a:cxn ang="T11">
                <a:pos x="T2" y="T3"/>
              </a:cxn>
              <a:cxn ang="T12">
                <a:pos x="T4" y="T5"/>
              </a:cxn>
              <a:cxn ang="T13">
                <a:pos x="T6" y="T7"/>
              </a:cxn>
              <a:cxn ang="T14">
                <a:pos x="T8" y="T9"/>
              </a:cxn>
            </a:cxnLst>
            <a:rect l="T15" t="T16" r="T17" b="T18"/>
            <a:pathLst>
              <a:path w="90" h="90">
                <a:moveTo>
                  <a:pt x="45" y="0"/>
                </a:moveTo>
                <a:lnTo>
                  <a:pt x="90" y="45"/>
                </a:lnTo>
                <a:lnTo>
                  <a:pt x="45" y="90"/>
                </a:lnTo>
                <a:lnTo>
                  <a:pt x="0" y="45"/>
                </a:lnTo>
                <a:lnTo>
                  <a:pt x="45" y="0"/>
                </a:lnTo>
                <a:close/>
              </a:path>
            </a:pathLst>
          </a:custGeom>
          <a:solidFill>
            <a:srgbClr val="FFCC00"/>
          </a:solidFill>
          <a:ln w="14288">
            <a:solidFill>
              <a:schemeClr val="tx2"/>
            </a:solidFill>
            <a:round/>
            <a:headEnd/>
            <a:tailEnd/>
          </a:ln>
        </p:spPr>
        <p:txBody>
          <a:bodyPr/>
          <a:lstStyle/>
          <a:p>
            <a:endParaRPr lang="en-GB"/>
          </a:p>
        </p:txBody>
      </p:sp>
      <p:sp>
        <p:nvSpPr>
          <p:cNvPr id="44091" name="Freeform 59"/>
          <p:cNvSpPr>
            <a:spLocks/>
          </p:cNvSpPr>
          <p:nvPr/>
        </p:nvSpPr>
        <p:spPr bwMode="auto">
          <a:xfrm>
            <a:off x="4956175" y="3030538"/>
            <a:ext cx="142875" cy="142875"/>
          </a:xfrm>
          <a:custGeom>
            <a:avLst/>
            <a:gdLst>
              <a:gd name="T0" fmla="*/ 113407836 w 90"/>
              <a:gd name="T1" fmla="*/ 0 h 90"/>
              <a:gd name="T2" fmla="*/ 226814085 w 90"/>
              <a:gd name="T3" fmla="*/ 113407836 h 90"/>
              <a:gd name="T4" fmla="*/ 113407836 w 90"/>
              <a:gd name="T5" fmla="*/ 226814085 h 90"/>
              <a:gd name="T6" fmla="*/ 0 w 90"/>
              <a:gd name="T7" fmla="*/ 113407836 h 90"/>
              <a:gd name="T8" fmla="*/ 113407836 w 90"/>
              <a:gd name="T9" fmla="*/ 0 h 90"/>
              <a:gd name="T10" fmla="*/ 0 60000 65536"/>
              <a:gd name="T11" fmla="*/ 0 60000 65536"/>
              <a:gd name="T12" fmla="*/ 0 60000 65536"/>
              <a:gd name="T13" fmla="*/ 0 60000 65536"/>
              <a:gd name="T14" fmla="*/ 0 60000 65536"/>
              <a:gd name="T15" fmla="*/ 0 w 90"/>
              <a:gd name="T16" fmla="*/ 0 h 90"/>
              <a:gd name="T17" fmla="*/ 90 w 90"/>
              <a:gd name="T18" fmla="*/ 90 h 90"/>
            </a:gdLst>
            <a:ahLst/>
            <a:cxnLst>
              <a:cxn ang="T10">
                <a:pos x="T0" y="T1"/>
              </a:cxn>
              <a:cxn ang="T11">
                <a:pos x="T2" y="T3"/>
              </a:cxn>
              <a:cxn ang="T12">
                <a:pos x="T4" y="T5"/>
              </a:cxn>
              <a:cxn ang="T13">
                <a:pos x="T6" y="T7"/>
              </a:cxn>
              <a:cxn ang="T14">
                <a:pos x="T8" y="T9"/>
              </a:cxn>
            </a:cxnLst>
            <a:rect l="T15" t="T16" r="T17" b="T18"/>
            <a:pathLst>
              <a:path w="90" h="90">
                <a:moveTo>
                  <a:pt x="45" y="0"/>
                </a:moveTo>
                <a:lnTo>
                  <a:pt x="90" y="45"/>
                </a:lnTo>
                <a:lnTo>
                  <a:pt x="45" y="90"/>
                </a:lnTo>
                <a:lnTo>
                  <a:pt x="0" y="45"/>
                </a:lnTo>
                <a:lnTo>
                  <a:pt x="45" y="0"/>
                </a:lnTo>
                <a:close/>
              </a:path>
            </a:pathLst>
          </a:custGeom>
          <a:solidFill>
            <a:srgbClr val="FFCC00"/>
          </a:solidFill>
          <a:ln w="14288">
            <a:solidFill>
              <a:schemeClr val="tx2"/>
            </a:solidFill>
            <a:round/>
            <a:headEnd/>
            <a:tailEnd/>
          </a:ln>
        </p:spPr>
        <p:txBody>
          <a:bodyPr/>
          <a:lstStyle/>
          <a:p>
            <a:endParaRPr lang="en-GB"/>
          </a:p>
        </p:txBody>
      </p:sp>
      <p:sp>
        <p:nvSpPr>
          <p:cNvPr id="44092" name="Freeform 60"/>
          <p:cNvSpPr>
            <a:spLocks/>
          </p:cNvSpPr>
          <p:nvPr/>
        </p:nvSpPr>
        <p:spPr bwMode="auto">
          <a:xfrm>
            <a:off x="5341938" y="2916238"/>
            <a:ext cx="142875" cy="142875"/>
          </a:xfrm>
          <a:custGeom>
            <a:avLst/>
            <a:gdLst>
              <a:gd name="T0" fmla="*/ 113407836 w 90"/>
              <a:gd name="T1" fmla="*/ 0 h 90"/>
              <a:gd name="T2" fmla="*/ 226814085 w 90"/>
              <a:gd name="T3" fmla="*/ 113407836 h 90"/>
              <a:gd name="T4" fmla="*/ 113407836 w 90"/>
              <a:gd name="T5" fmla="*/ 226814085 h 90"/>
              <a:gd name="T6" fmla="*/ 0 w 90"/>
              <a:gd name="T7" fmla="*/ 113407836 h 90"/>
              <a:gd name="T8" fmla="*/ 113407836 w 90"/>
              <a:gd name="T9" fmla="*/ 0 h 90"/>
              <a:gd name="T10" fmla="*/ 0 60000 65536"/>
              <a:gd name="T11" fmla="*/ 0 60000 65536"/>
              <a:gd name="T12" fmla="*/ 0 60000 65536"/>
              <a:gd name="T13" fmla="*/ 0 60000 65536"/>
              <a:gd name="T14" fmla="*/ 0 60000 65536"/>
              <a:gd name="T15" fmla="*/ 0 w 90"/>
              <a:gd name="T16" fmla="*/ 0 h 90"/>
              <a:gd name="T17" fmla="*/ 90 w 90"/>
              <a:gd name="T18" fmla="*/ 90 h 90"/>
            </a:gdLst>
            <a:ahLst/>
            <a:cxnLst>
              <a:cxn ang="T10">
                <a:pos x="T0" y="T1"/>
              </a:cxn>
              <a:cxn ang="T11">
                <a:pos x="T2" y="T3"/>
              </a:cxn>
              <a:cxn ang="T12">
                <a:pos x="T4" y="T5"/>
              </a:cxn>
              <a:cxn ang="T13">
                <a:pos x="T6" y="T7"/>
              </a:cxn>
              <a:cxn ang="T14">
                <a:pos x="T8" y="T9"/>
              </a:cxn>
            </a:cxnLst>
            <a:rect l="T15" t="T16" r="T17" b="T18"/>
            <a:pathLst>
              <a:path w="90" h="90">
                <a:moveTo>
                  <a:pt x="45" y="0"/>
                </a:moveTo>
                <a:lnTo>
                  <a:pt x="90" y="45"/>
                </a:lnTo>
                <a:lnTo>
                  <a:pt x="45" y="90"/>
                </a:lnTo>
                <a:lnTo>
                  <a:pt x="0" y="45"/>
                </a:lnTo>
                <a:lnTo>
                  <a:pt x="45" y="0"/>
                </a:lnTo>
                <a:close/>
              </a:path>
            </a:pathLst>
          </a:custGeom>
          <a:solidFill>
            <a:srgbClr val="FFCC00"/>
          </a:solidFill>
          <a:ln w="14288">
            <a:solidFill>
              <a:schemeClr val="tx2"/>
            </a:solidFill>
            <a:round/>
            <a:headEnd/>
            <a:tailEnd/>
          </a:ln>
        </p:spPr>
        <p:txBody>
          <a:bodyPr/>
          <a:lstStyle/>
          <a:p>
            <a:endParaRPr lang="en-GB"/>
          </a:p>
        </p:txBody>
      </p:sp>
      <p:sp>
        <p:nvSpPr>
          <p:cNvPr id="44093" name="Rectangle 61"/>
          <p:cNvSpPr>
            <a:spLocks noChangeArrowheads="1"/>
          </p:cNvSpPr>
          <p:nvPr/>
        </p:nvSpPr>
        <p:spPr bwMode="auto">
          <a:xfrm>
            <a:off x="2439988" y="4687888"/>
            <a:ext cx="508000" cy="274637"/>
          </a:xfrm>
          <a:prstGeom prst="rect">
            <a:avLst/>
          </a:prstGeom>
          <a:noFill/>
          <a:ln w="9525">
            <a:noFill/>
            <a:miter lim="800000"/>
            <a:headEnd/>
            <a:tailEnd/>
          </a:ln>
        </p:spPr>
        <p:txBody>
          <a:bodyPr wrap="none" lIns="0" tIns="0" rIns="0" bIns="0">
            <a:spAutoFit/>
          </a:bodyPr>
          <a:lstStyle/>
          <a:p>
            <a:r>
              <a:rPr lang="en-US" b="1">
                <a:solidFill>
                  <a:srgbClr val="000099"/>
                </a:solidFill>
              </a:rPr>
              <a:t>4004</a:t>
            </a:r>
            <a:endParaRPr lang="en-US" sz="2000">
              <a:solidFill>
                <a:srgbClr val="000099"/>
              </a:solidFill>
            </a:endParaRPr>
          </a:p>
        </p:txBody>
      </p:sp>
      <p:sp>
        <p:nvSpPr>
          <p:cNvPr id="44094" name="Rectangle 62"/>
          <p:cNvSpPr>
            <a:spLocks noChangeArrowheads="1"/>
          </p:cNvSpPr>
          <p:nvPr/>
        </p:nvSpPr>
        <p:spPr bwMode="auto">
          <a:xfrm>
            <a:off x="2854325" y="4530725"/>
            <a:ext cx="508000" cy="274638"/>
          </a:xfrm>
          <a:prstGeom prst="rect">
            <a:avLst/>
          </a:prstGeom>
          <a:noFill/>
          <a:ln w="9525">
            <a:noFill/>
            <a:miter lim="800000"/>
            <a:headEnd/>
            <a:tailEnd/>
          </a:ln>
        </p:spPr>
        <p:txBody>
          <a:bodyPr wrap="none" lIns="0" tIns="0" rIns="0" bIns="0">
            <a:spAutoFit/>
          </a:bodyPr>
          <a:lstStyle/>
          <a:p>
            <a:r>
              <a:rPr lang="en-US" b="1">
                <a:solidFill>
                  <a:srgbClr val="000099"/>
                </a:solidFill>
              </a:rPr>
              <a:t>8008</a:t>
            </a:r>
            <a:endParaRPr lang="en-US" sz="2000">
              <a:solidFill>
                <a:srgbClr val="000099"/>
              </a:solidFill>
            </a:endParaRPr>
          </a:p>
        </p:txBody>
      </p:sp>
      <p:sp>
        <p:nvSpPr>
          <p:cNvPr id="44095" name="Rectangle 63"/>
          <p:cNvSpPr>
            <a:spLocks noChangeArrowheads="1"/>
          </p:cNvSpPr>
          <p:nvPr/>
        </p:nvSpPr>
        <p:spPr bwMode="auto">
          <a:xfrm>
            <a:off x="3154363" y="4316413"/>
            <a:ext cx="508000" cy="274637"/>
          </a:xfrm>
          <a:prstGeom prst="rect">
            <a:avLst/>
          </a:prstGeom>
          <a:noFill/>
          <a:ln w="9525">
            <a:noFill/>
            <a:miter lim="800000"/>
            <a:headEnd/>
            <a:tailEnd/>
          </a:ln>
        </p:spPr>
        <p:txBody>
          <a:bodyPr wrap="none" lIns="0" tIns="0" rIns="0" bIns="0">
            <a:spAutoFit/>
          </a:bodyPr>
          <a:lstStyle/>
          <a:p>
            <a:r>
              <a:rPr lang="en-US" b="1">
                <a:solidFill>
                  <a:srgbClr val="000099"/>
                </a:solidFill>
              </a:rPr>
              <a:t>8080</a:t>
            </a:r>
            <a:endParaRPr lang="en-US" sz="2000">
              <a:solidFill>
                <a:srgbClr val="000099"/>
              </a:solidFill>
            </a:endParaRPr>
          </a:p>
        </p:txBody>
      </p:sp>
      <p:sp>
        <p:nvSpPr>
          <p:cNvPr id="44096" name="Rectangle 64"/>
          <p:cNvSpPr>
            <a:spLocks noChangeArrowheads="1"/>
          </p:cNvSpPr>
          <p:nvPr/>
        </p:nvSpPr>
        <p:spPr bwMode="auto">
          <a:xfrm>
            <a:off x="2368550" y="4116388"/>
            <a:ext cx="508000" cy="274637"/>
          </a:xfrm>
          <a:prstGeom prst="rect">
            <a:avLst/>
          </a:prstGeom>
          <a:noFill/>
          <a:ln w="9525">
            <a:noFill/>
            <a:miter lim="800000"/>
            <a:headEnd/>
            <a:tailEnd/>
          </a:ln>
        </p:spPr>
        <p:txBody>
          <a:bodyPr wrap="none" lIns="0" tIns="0" rIns="0" bIns="0">
            <a:spAutoFit/>
          </a:bodyPr>
          <a:lstStyle/>
          <a:p>
            <a:r>
              <a:rPr lang="en-US" b="1">
                <a:solidFill>
                  <a:srgbClr val="000099"/>
                </a:solidFill>
              </a:rPr>
              <a:t>8085</a:t>
            </a:r>
            <a:endParaRPr lang="en-US" sz="2000">
              <a:solidFill>
                <a:srgbClr val="000099"/>
              </a:solidFill>
            </a:endParaRPr>
          </a:p>
        </p:txBody>
      </p:sp>
      <p:sp>
        <p:nvSpPr>
          <p:cNvPr id="44097" name="Rectangle 65"/>
          <p:cNvSpPr>
            <a:spLocks noChangeArrowheads="1"/>
          </p:cNvSpPr>
          <p:nvPr/>
        </p:nvSpPr>
        <p:spPr bwMode="auto">
          <a:xfrm>
            <a:off x="3397250" y="4044950"/>
            <a:ext cx="508000" cy="274638"/>
          </a:xfrm>
          <a:prstGeom prst="rect">
            <a:avLst/>
          </a:prstGeom>
          <a:noFill/>
          <a:ln w="9525">
            <a:noFill/>
            <a:miter lim="800000"/>
            <a:headEnd/>
            <a:tailEnd/>
          </a:ln>
        </p:spPr>
        <p:txBody>
          <a:bodyPr wrap="none" lIns="0" tIns="0" rIns="0" bIns="0">
            <a:spAutoFit/>
          </a:bodyPr>
          <a:lstStyle/>
          <a:p>
            <a:r>
              <a:rPr lang="en-US" b="1">
                <a:solidFill>
                  <a:srgbClr val="000099"/>
                </a:solidFill>
              </a:rPr>
              <a:t>8086</a:t>
            </a:r>
            <a:endParaRPr lang="en-US" sz="2000">
              <a:solidFill>
                <a:srgbClr val="000099"/>
              </a:solidFill>
            </a:endParaRPr>
          </a:p>
        </p:txBody>
      </p:sp>
      <p:sp>
        <p:nvSpPr>
          <p:cNvPr id="44098" name="Rectangle 66"/>
          <p:cNvSpPr>
            <a:spLocks noChangeArrowheads="1"/>
          </p:cNvSpPr>
          <p:nvPr/>
        </p:nvSpPr>
        <p:spPr bwMode="auto">
          <a:xfrm>
            <a:off x="3941763" y="3759200"/>
            <a:ext cx="381000" cy="274638"/>
          </a:xfrm>
          <a:prstGeom prst="rect">
            <a:avLst/>
          </a:prstGeom>
          <a:noFill/>
          <a:ln w="9525">
            <a:noFill/>
            <a:miter lim="800000"/>
            <a:headEnd/>
            <a:tailEnd/>
          </a:ln>
        </p:spPr>
        <p:txBody>
          <a:bodyPr wrap="none" lIns="0" tIns="0" rIns="0" bIns="0">
            <a:spAutoFit/>
          </a:bodyPr>
          <a:lstStyle/>
          <a:p>
            <a:r>
              <a:rPr lang="en-US" b="1">
                <a:solidFill>
                  <a:srgbClr val="000099"/>
                </a:solidFill>
              </a:rPr>
              <a:t>286</a:t>
            </a:r>
            <a:endParaRPr lang="en-US" sz="2000">
              <a:solidFill>
                <a:srgbClr val="000099"/>
              </a:solidFill>
            </a:endParaRPr>
          </a:p>
        </p:txBody>
      </p:sp>
      <p:sp>
        <p:nvSpPr>
          <p:cNvPr id="44099" name="Rectangle 67"/>
          <p:cNvSpPr>
            <a:spLocks noChangeArrowheads="1"/>
          </p:cNvSpPr>
          <p:nvPr/>
        </p:nvSpPr>
        <p:spPr bwMode="auto">
          <a:xfrm>
            <a:off x="4284663" y="3530600"/>
            <a:ext cx="381000" cy="274638"/>
          </a:xfrm>
          <a:prstGeom prst="rect">
            <a:avLst/>
          </a:prstGeom>
          <a:noFill/>
          <a:ln w="9525">
            <a:noFill/>
            <a:miter lim="800000"/>
            <a:headEnd/>
            <a:tailEnd/>
          </a:ln>
        </p:spPr>
        <p:txBody>
          <a:bodyPr wrap="none" lIns="0" tIns="0" rIns="0" bIns="0">
            <a:spAutoFit/>
          </a:bodyPr>
          <a:lstStyle/>
          <a:p>
            <a:r>
              <a:rPr lang="en-US" b="1">
                <a:solidFill>
                  <a:srgbClr val="000099"/>
                </a:solidFill>
              </a:rPr>
              <a:t>386</a:t>
            </a:r>
            <a:endParaRPr lang="en-US" sz="2000">
              <a:solidFill>
                <a:srgbClr val="000099"/>
              </a:solidFill>
            </a:endParaRPr>
          </a:p>
        </p:txBody>
      </p:sp>
      <p:sp>
        <p:nvSpPr>
          <p:cNvPr id="44100" name="Rectangle 68"/>
          <p:cNvSpPr>
            <a:spLocks noChangeArrowheads="1"/>
          </p:cNvSpPr>
          <p:nvPr/>
        </p:nvSpPr>
        <p:spPr bwMode="auto">
          <a:xfrm>
            <a:off x="4799013" y="3201988"/>
            <a:ext cx="381000" cy="274637"/>
          </a:xfrm>
          <a:prstGeom prst="rect">
            <a:avLst/>
          </a:prstGeom>
          <a:noFill/>
          <a:ln w="9525">
            <a:noFill/>
            <a:miter lim="800000"/>
            <a:headEnd/>
            <a:tailEnd/>
          </a:ln>
        </p:spPr>
        <p:txBody>
          <a:bodyPr wrap="none" lIns="0" tIns="0" rIns="0" bIns="0">
            <a:spAutoFit/>
          </a:bodyPr>
          <a:lstStyle/>
          <a:p>
            <a:r>
              <a:rPr lang="en-US" b="1">
                <a:solidFill>
                  <a:srgbClr val="000099"/>
                </a:solidFill>
              </a:rPr>
              <a:t>486</a:t>
            </a:r>
            <a:endParaRPr lang="en-US" sz="2000">
              <a:solidFill>
                <a:srgbClr val="000099"/>
              </a:solidFill>
            </a:endParaRPr>
          </a:p>
        </p:txBody>
      </p:sp>
      <p:sp>
        <p:nvSpPr>
          <p:cNvPr id="44101" name="Rectangle 69"/>
          <p:cNvSpPr>
            <a:spLocks noChangeArrowheads="1"/>
          </p:cNvSpPr>
          <p:nvPr/>
        </p:nvSpPr>
        <p:spPr bwMode="auto">
          <a:xfrm>
            <a:off x="5227638" y="3044825"/>
            <a:ext cx="1628775" cy="274638"/>
          </a:xfrm>
          <a:prstGeom prst="rect">
            <a:avLst/>
          </a:prstGeom>
          <a:noFill/>
          <a:ln w="9525">
            <a:noFill/>
            <a:miter lim="800000"/>
            <a:headEnd/>
            <a:tailEnd/>
          </a:ln>
        </p:spPr>
        <p:txBody>
          <a:bodyPr wrap="none" lIns="0" tIns="0" rIns="0" bIns="0">
            <a:spAutoFit/>
          </a:bodyPr>
          <a:lstStyle/>
          <a:p>
            <a:r>
              <a:rPr lang="en-US" b="1">
                <a:solidFill>
                  <a:srgbClr val="000099"/>
                </a:solidFill>
              </a:rPr>
              <a:t>Pentium</a:t>
            </a:r>
            <a:r>
              <a:rPr lang="en-US" b="1">
                <a:solidFill>
                  <a:srgbClr val="000099"/>
                </a:solidFill>
                <a:cs typeface="Arial" pitchFamily="34" charset="0"/>
              </a:rPr>
              <a:t>® proc</a:t>
            </a:r>
            <a:endParaRPr lang="en-US" sz="2000">
              <a:solidFill>
                <a:srgbClr val="000099"/>
              </a:solidFill>
              <a:cs typeface="Arial" pitchFamily="34" charset="0"/>
            </a:endParaRPr>
          </a:p>
        </p:txBody>
      </p:sp>
      <p:sp>
        <p:nvSpPr>
          <p:cNvPr id="44102" name="Rectangle 70"/>
          <p:cNvSpPr>
            <a:spLocks noChangeArrowheads="1"/>
          </p:cNvSpPr>
          <p:nvPr/>
        </p:nvSpPr>
        <p:spPr bwMode="auto">
          <a:xfrm>
            <a:off x="5572125" y="2859088"/>
            <a:ext cx="279400" cy="274637"/>
          </a:xfrm>
          <a:prstGeom prst="rect">
            <a:avLst/>
          </a:prstGeom>
          <a:noFill/>
          <a:ln w="9525">
            <a:noFill/>
            <a:miter lim="800000"/>
            <a:headEnd/>
            <a:tailEnd/>
          </a:ln>
        </p:spPr>
        <p:txBody>
          <a:bodyPr wrap="none" lIns="0" tIns="0" rIns="0" bIns="0">
            <a:spAutoFit/>
          </a:bodyPr>
          <a:lstStyle/>
          <a:p>
            <a:r>
              <a:rPr lang="en-US" b="1">
                <a:solidFill>
                  <a:srgbClr val="000099"/>
                </a:solidFill>
              </a:rPr>
              <a:t>P6</a:t>
            </a:r>
            <a:endParaRPr lang="en-US" sz="2000">
              <a:solidFill>
                <a:srgbClr val="000099"/>
              </a:solidFill>
            </a:endParaRPr>
          </a:p>
        </p:txBody>
      </p:sp>
      <p:sp>
        <p:nvSpPr>
          <p:cNvPr id="44103" name="Rectangle 71"/>
          <p:cNvSpPr>
            <a:spLocks noChangeArrowheads="1"/>
          </p:cNvSpPr>
          <p:nvPr/>
        </p:nvSpPr>
        <p:spPr bwMode="auto">
          <a:xfrm>
            <a:off x="1452563" y="4818063"/>
            <a:ext cx="571500" cy="274637"/>
          </a:xfrm>
          <a:prstGeom prst="rect">
            <a:avLst/>
          </a:prstGeom>
          <a:noFill/>
          <a:ln w="9525">
            <a:noFill/>
            <a:miter lim="800000"/>
            <a:headEnd/>
            <a:tailEnd/>
          </a:ln>
        </p:spPr>
        <p:txBody>
          <a:bodyPr wrap="none" lIns="0" tIns="0" rIns="0" bIns="0">
            <a:spAutoFit/>
          </a:bodyPr>
          <a:lstStyle/>
          <a:p>
            <a:r>
              <a:rPr lang="en-US" b="1">
                <a:solidFill>
                  <a:srgbClr val="000099"/>
                </a:solidFill>
              </a:rPr>
              <a:t>0.001</a:t>
            </a:r>
            <a:endParaRPr lang="en-US" sz="2000">
              <a:solidFill>
                <a:srgbClr val="000099"/>
              </a:solidFill>
            </a:endParaRPr>
          </a:p>
        </p:txBody>
      </p:sp>
      <p:sp>
        <p:nvSpPr>
          <p:cNvPr id="44104" name="Rectangle 72"/>
          <p:cNvSpPr>
            <a:spLocks noChangeArrowheads="1"/>
          </p:cNvSpPr>
          <p:nvPr/>
        </p:nvSpPr>
        <p:spPr bwMode="auto">
          <a:xfrm>
            <a:off x="1581150" y="4287838"/>
            <a:ext cx="444500" cy="274637"/>
          </a:xfrm>
          <a:prstGeom prst="rect">
            <a:avLst/>
          </a:prstGeom>
          <a:noFill/>
          <a:ln w="9525">
            <a:noFill/>
            <a:miter lim="800000"/>
            <a:headEnd/>
            <a:tailEnd/>
          </a:ln>
        </p:spPr>
        <p:txBody>
          <a:bodyPr wrap="none" lIns="0" tIns="0" rIns="0" bIns="0">
            <a:spAutoFit/>
          </a:bodyPr>
          <a:lstStyle/>
          <a:p>
            <a:r>
              <a:rPr lang="en-US" b="1">
                <a:solidFill>
                  <a:srgbClr val="000099"/>
                </a:solidFill>
              </a:rPr>
              <a:t>0.01</a:t>
            </a:r>
            <a:endParaRPr lang="en-US" sz="2000">
              <a:solidFill>
                <a:srgbClr val="000099"/>
              </a:solidFill>
            </a:endParaRPr>
          </a:p>
        </p:txBody>
      </p:sp>
      <p:sp>
        <p:nvSpPr>
          <p:cNvPr id="44105" name="Rectangle 73"/>
          <p:cNvSpPr>
            <a:spLocks noChangeArrowheads="1"/>
          </p:cNvSpPr>
          <p:nvPr/>
        </p:nvSpPr>
        <p:spPr bwMode="auto">
          <a:xfrm>
            <a:off x="1709738" y="3759200"/>
            <a:ext cx="317500" cy="274638"/>
          </a:xfrm>
          <a:prstGeom prst="rect">
            <a:avLst/>
          </a:prstGeom>
          <a:noFill/>
          <a:ln w="9525">
            <a:noFill/>
            <a:miter lim="800000"/>
            <a:headEnd/>
            <a:tailEnd/>
          </a:ln>
        </p:spPr>
        <p:txBody>
          <a:bodyPr wrap="none" lIns="0" tIns="0" rIns="0" bIns="0">
            <a:spAutoFit/>
          </a:bodyPr>
          <a:lstStyle/>
          <a:p>
            <a:r>
              <a:rPr lang="en-US" b="1">
                <a:solidFill>
                  <a:srgbClr val="000099"/>
                </a:solidFill>
              </a:rPr>
              <a:t>0.1</a:t>
            </a:r>
            <a:endParaRPr lang="en-US" sz="2000">
              <a:solidFill>
                <a:srgbClr val="000099"/>
              </a:solidFill>
            </a:endParaRPr>
          </a:p>
        </p:txBody>
      </p:sp>
      <p:sp>
        <p:nvSpPr>
          <p:cNvPr id="44106" name="Rectangle 74"/>
          <p:cNvSpPr>
            <a:spLocks noChangeArrowheads="1"/>
          </p:cNvSpPr>
          <p:nvPr/>
        </p:nvSpPr>
        <p:spPr bwMode="auto">
          <a:xfrm>
            <a:off x="1895475" y="3244850"/>
            <a:ext cx="127000" cy="274638"/>
          </a:xfrm>
          <a:prstGeom prst="rect">
            <a:avLst/>
          </a:prstGeom>
          <a:noFill/>
          <a:ln w="9525">
            <a:noFill/>
            <a:miter lim="800000"/>
            <a:headEnd/>
            <a:tailEnd/>
          </a:ln>
        </p:spPr>
        <p:txBody>
          <a:bodyPr wrap="none" lIns="0" tIns="0" rIns="0" bIns="0">
            <a:spAutoFit/>
          </a:bodyPr>
          <a:lstStyle/>
          <a:p>
            <a:r>
              <a:rPr lang="en-US" b="1">
                <a:solidFill>
                  <a:srgbClr val="000099"/>
                </a:solidFill>
              </a:rPr>
              <a:t>1</a:t>
            </a:r>
            <a:endParaRPr lang="en-US" sz="2000">
              <a:solidFill>
                <a:srgbClr val="000099"/>
              </a:solidFill>
            </a:endParaRPr>
          </a:p>
        </p:txBody>
      </p:sp>
      <p:sp>
        <p:nvSpPr>
          <p:cNvPr id="44107" name="Rectangle 75"/>
          <p:cNvSpPr>
            <a:spLocks noChangeArrowheads="1"/>
          </p:cNvSpPr>
          <p:nvPr/>
        </p:nvSpPr>
        <p:spPr bwMode="auto">
          <a:xfrm>
            <a:off x="1766888" y="2716213"/>
            <a:ext cx="254000" cy="274637"/>
          </a:xfrm>
          <a:prstGeom prst="rect">
            <a:avLst/>
          </a:prstGeom>
          <a:noFill/>
          <a:ln w="9525">
            <a:noFill/>
            <a:miter lim="800000"/>
            <a:headEnd/>
            <a:tailEnd/>
          </a:ln>
        </p:spPr>
        <p:txBody>
          <a:bodyPr wrap="none" lIns="0" tIns="0" rIns="0" bIns="0">
            <a:spAutoFit/>
          </a:bodyPr>
          <a:lstStyle/>
          <a:p>
            <a:r>
              <a:rPr lang="en-US" b="1">
                <a:solidFill>
                  <a:srgbClr val="000099"/>
                </a:solidFill>
              </a:rPr>
              <a:t>10</a:t>
            </a:r>
            <a:endParaRPr lang="en-US" sz="2000">
              <a:solidFill>
                <a:srgbClr val="000099"/>
              </a:solidFill>
            </a:endParaRPr>
          </a:p>
        </p:txBody>
      </p:sp>
      <p:sp>
        <p:nvSpPr>
          <p:cNvPr id="44108" name="Rectangle 76"/>
          <p:cNvSpPr>
            <a:spLocks noChangeArrowheads="1"/>
          </p:cNvSpPr>
          <p:nvPr/>
        </p:nvSpPr>
        <p:spPr bwMode="auto">
          <a:xfrm>
            <a:off x="1638300" y="2185988"/>
            <a:ext cx="381000" cy="274637"/>
          </a:xfrm>
          <a:prstGeom prst="rect">
            <a:avLst/>
          </a:prstGeom>
          <a:noFill/>
          <a:ln w="9525">
            <a:noFill/>
            <a:miter lim="800000"/>
            <a:headEnd/>
            <a:tailEnd/>
          </a:ln>
        </p:spPr>
        <p:txBody>
          <a:bodyPr wrap="none" lIns="0" tIns="0" rIns="0" bIns="0">
            <a:spAutoFit/>
          </a:bodyPr>
          <a:lstStyle/>
          <a:p>
            <a:r>
              <a:rPr lang="en-US" b="1">
                <a:solidFill>
                  <a:srgbClr val="000099"/>
                </a:solidFill>
              </a:rPr>
              <a:t>100</a:t>
            </a:r>
            <a:endParaRPr lang="en-US" sz="2000">
              <a:solidFill>
                <a:srgbClr val="000099"/>
              </a:solidFill>
            </a:endParaRPr>
          </a:p>
        </p:txBody>
      </p:sp>
      <p:sp>
        <p:nvSpPr>
          <p:cNvPr id="44109" name="Rectangle 77"/>
          <p:cNvSpPr>
            <a:spLocks noChangeArrowheads="1"/>
          </p:cNvSpPr>
          <p:nvPr/>
        </p:nvSpPr>
        <p:spPr bwMode="auto">
          <a:xfrm>
            <a:off x="1509713" y="1657350"/>
            <a:ext cx="508000" cy="274638"/>
          </a:xfrm>
          <a:prstGeom prst="rect">
            <a:avLst/>
          </a:prstGeom>
          <a:noFill/>
          <a:ln w="9525">
            <a:noFill/>
            <a:miter lim="800000"/>
            <a:headEnd/>
            <a:tailEnd/>
          </a:ln>
        </p:spPr>
        <p:txBody>
          <a:bodyPr wrap="none" lIns="0" tIns="0" rIns="0" bIns="0">
            <a:spAutoFit/>
          </a:bodyPr>
          <a:lstStyle/>
          <a:p>
            <a:r>
              <a:rPr lang="en-US" b="1">
                <a:solidFill>
                  <a:srgbClr val="000099"/>
                </a:solidFill>
              </a:rPr>
              <a:t>1000</a:t>
            </a:r>
            <a:endParaRPr lang="en-US" sz="2000">
              <a:solidFill>
                <a:srgbClr val="000099"/>
              </a:solidFill>
            </a:endParaRPr>
          </a:p>
        </p:txBody>
      </p:sp>
      <p:sp>
        <p:nvSpPr>
          <p:cNvPr id="44110" name="Rectangle 78"/>
          <p:cNvSpPr>
            <a:spLocks noChangeArrowheads="1"/>
          </p:cNvSpPr>
          <p:nvPr/>
        </p:nvSpPr>
        <p:spPr bwMode="auto">
          <a:xfrm>
            <a:off x="1954213" y="5160963"/>
            <a:ext cx="508000" cy="274637"/>
          </a:xfrm>
          <a:prstGeom prst="rect">
            <a:avLst/>
          </a:prstGeom>
          <a:noFill/>
          <a:ln w="9525">
            <a:noFill/>
            <a:miter lim="800000"/>
            <a:headEnd/>
            <a:tailEnd/>
          </a:ln>
        </p:spPr>
        <p:txBody>
          <a:bodyPr wrap="none" lIns="0" tIns="0" rIns="0" bIns="0">
            <a:spAutoFit/>
          </a:bodyPr>
          <a:lstStyle/>
          <a:p>
            <a:r>
              <a:rPr lang="en-US" b="1">
                <a:solidFill>
                  <a:srgbClr val="000099"/>
                </a:solidFill>
              </a:rPr>
              <a:t>1970</a:t>
            </a:r>
            <a:endParaRPr lang="en-US" sz="2000">
              <a:solidFill>
                <a:srgbClr val="000099"/>
              </a:solidFill>
            </a:endParaRPr>
          </a:p>
        </p:txBody>
      </p:sp>
      <p:sp>
        <p:nvSpPr>
          <p:cNvPr id="44111" name="Rectangle 79"/>
          <p:cNvSpPr>
            <a:spLocks noChangeArrowheads="1"/>
          </p:cNvSpPr>
          <p:nvPr/>
        </p:nvSpPr>
        <p:spPr bwMode="auto">
          <a:xfrm>
            <a:off x="3240088" y="5160963"/>
            <a:ext cx="508000" cy="274637"/>
          </a:xfrm>
          <a:prstGeom prst="rect">
            <a:avLst/>
          </a:prstGeom>
          <a:noFill/>
          <a:ln w="9525">
            <a:noFill/>
            <a:miter lim="800000"/>
            <a:headEnd/>
            <a:tailEnd/>
          </a:ln>
        </p:spPr>
        <p:txBody>
          <a:bodyPr wrap="none" lIns="0" tIns="0" rIns="0" bIns="0">
            <a:spAutoFit/>
          </a:bodyPr>
          <a:lstStyle/>
          <a:p>
            <a:r>
              <a:rPr lang="en-US" b="1">
                <a:solidFill>
                  <a:srgbClr val="000099"/>
                </a:solidFill>
              </a:rPr>
              <a:t>1980</a:t>
            </a:r>
            <a:endParaRPr lang="en-US" sz="2000">
              <a:solidFill>
                <a:srgbClr val="000099"/>
              </a:solidFill>
            </a:endParaRPr>
          </a:p>
        </p:txBody>
      </p:sp>
      <p:sp>
        <p:nvSpPr>
          <p:cNvPr id="44112" name="Rectangle 80"/>
          <p:cNvSpPr>
            <a:spLocks noChangeArrowheads="1"/>
          </p:cNvSpPr>
          <p:nvPr/>
        </p:nvSpPr>
        <p:spPr bwMode="auto">
          <a:xfrm>
            <a:off x="4513263" y="5160963"/>
            <a:ext cx="508000" cy="274637"/>
          </a:xfrm>
          <a:prstGeom prst="rect">
            <a:avLst/>
          </a:prstGeom>
          <a:noFill/>
          <a:ln w="9525">
            <a:noFill/>
            <a:miter lim="800000"/>
            <a:headEnd/>
            <a:tailEnd/>
          </a:ln>
        </p:spPr>
        <p:txBody>
          <a:bodyPr wrap="none" lIns="0" tIns="0" rIns="0" bIns="0">
            <a:spAutoFit/>
          </a:bodyPr>
          <a:lstStyle/>
          <a:p>
            <a:r>
              <a:rPr lang="en-US" b="1">
                <a:solidFill>
                  <a:srgbClr val="000099"/>
                </a:solidFill>
              </a:rPr>
              <a:t>1990</a:t>
            </a:r>
            <a:endParaRPr lang="en-US" sz="2000">
              <a:solidFill>
                <a:srgbClr val="000099"/>
              </a:solidFill>
            </a:endParaRPr>
          </a:p>
        </p:txBody>
      </p:sp>
      <p:sp>
        <p:nvSpPr>
          <p:cNvPr id="44113" name="Rectangle 81"/>
          <p:cNvSpPr>
            <a:spLocks noChangeArrowheads="1"/>
          </p:cNvSpPr>
          <p:nvPr/>
        </p:nvSpPr>
        <p:spPr bwMode="auto">
          <a:xfrm>
            <a:off x="5800725" y="5160963"/>
            <a:ext cx="508000" cy="274637"/>
          </a:xfrm>
          <a:prstGeom prst="rect">
            <a:avLst/>
          </a:prstGeom>
          <a:noFill/>
          <a:ln w="9525">
            <a:noFill/>
            <a:miter lim="800000"/>
            <a:headEnd/>
            <a:tailEnd/>
          </a:ln>
        </p:spPr>
        <p:txBody>
          <a:bodyPr wrap="none" lIns="0" tIns="0" rIns="0" bIns="0">
            <a:spAutoFit/>
          </a:bodyPr>
          <a:lstStyle/>
          <a:p>
            <a:r>
              <a:rPr lang="en-US" b="1">
                <a:solidFill>
                  <a:srgbClr val="000099"/>
                </a:solidFill>
              </a:rPr>
              <a:t>2000</a:t>
            </a:r>
            <a:endParaRPr lang="en-US" sz="2000">
              <a:solidFill>
                <a:srgbClr val="000099"/>
              </a:solidFill>
            </a:endParaRPr>
          </a:p>
        </p:txBody>
      </p:sp>
      <p:sp>
        <p:nvSpPr>
          <p:cNvPr id="44114" name="Rectangle 82"/>
          <p:cNvSpPr>
            <a:spLocks noChangeArrowheads="1"/>
          </p:cNvSpPr>
          <p:nvPr/>
        </p:nvSpPr>
        <p:spPr bwMode="auto">
          <a:xfrm>
            <a:off x="7072313" y="5160963"/>
            <a:ext cx="508000" cy="274637"/>
          </a:xfrm>
          <a:prstGeom prst="rect">
            <a:avLst/>
          </a:prstGeom>
          <a:noFill/>
          <a:ln w="9525">
            <a:noFill/>
            <a:miter lim="800000"/>
            <a:headEnd/>
            <a:tailEnd/>
          </a:ln>
        </p:spPr>
        <p:txBody>
          <a:bodyPr wrap="none" lIns="0" tIns="0" rIns="0" bIns="0">
            <a:spAutoFit/>
          </a:bodyPr>
          <a:lstStyle/>
          <a:p>
            <a:r>
              <a:rPr lang="en-US" b="1">
                <a:solidFill>
                  <a:srgbClr val="000099"/>
                </a:solidFill>
              </a:rPr>
              <a:t>2010</a:t>
            </a:r>
            <a:endParaRPr lang="en-US" sz="2000">
              <a:solidFill>
                <a:srgbClr val="000099"/>
              </a:solidFill>
            </a:endParaRPr>
          </a:p>
        </p:txBody>
      </p:sp>
      <p:sp>
        <p:nvSpPr>
          <p:cNvPr id="44115" name="Rectangle 83"/>
          <p:cNvSpPr>
            <a:spLocks noChangeArrowheads="1"/>
          </p:cNvSpPr>
          <p:nvPr/>
        </p:nvSpPr>
        <p:spPr bwMode="auto">
          <a:xfrm>
            <a:off x="4527550" y="5446713"/>
            <a:ext cx="495300" cy="274637"/>
          </a:xfrm>
          <a:prstGeom prst="rect">
            <a:avLst/>
          </a:prstGeom>
          <a:noFill/>
          <a:ln w="9525">
            <a:noFill/>
            <a:miter lim="800000"/>
            <a:headEnd/>
            <a:tailEnd/>
          </a:ln>
        </p:spPr>
        <p:txBody>
          <a:bodyPr wrap="none" lIns="0" tIns="0" rIns="0" bIns="0">
            <a:spAutoFit/>
          </a:bodyPr>
          <a:lstStyle/>
          <a:p>
            <a:r>
              <a:rPr lang="en-US" b="1">
                <a:solidFill>
                  <a:srgbClr val="000099"/>
                </a:solidFill>
              </a:rPr>
              <a:t>Year</a:t>
            </a:r>
            <a:endParaRPr lang="en-US" sz="2000">
              <a:solidFill>
                <a:srgbClr val="000099"/>
              </a:solidFill>
            </a:endParaRPr>
          </a:p>
        </p:txBody>
      </p:sp>
      <p:sp>
        <p:nvSpPr>
          <p:cNvPr id="44116" name="Rectangle 84"/>
          <p:cNvSpPr>
            <a:spLocks noChangeArrowheads="1"/>
          </p:cNvSpPr>
          <p:nvPr/>
        </p:nvSpPr>
        <p:spPr bwMode="auto">
          <a:xfrm rot="-5400000">
            <a:off x="521494" y="3175794"/>
            <a:ext cx="1790700" cy="274638"/>
          </a:xfrm>
          <a:prstGeom prst="rect">
            <a:avLst/>
          </a:prstGeom>
          <a:noFill/>
          <a:ln w="9525">
            <a:noFill/>
            <a:miter lim="800000"/>
            <a:headEnd/>
            <a:tailEnd/>
          </a:ln>
        </p:spPr>
        <p:txBody>
          <a:bodyPr wrap="none" lIns="0" tIns="0" rIns="0" bIns="0">
            <a:spAutoFit/>
          </a:bodyPr>
          <a:lstStyle/>
          <a:p>
            <a:r>
              <a:rPr lang="en-US" b="1">
                <a:solidFill>
                  <a:srgbClr val="000099"/>
                </a:solidFill>
              </a:rPr>
              <a:t>Transistors (MT)</a:t>
            </a:r>
            <a:endParaRPr lang="en-US" sz="2000">
              <a:solidFill>
                <a:srgbClr val="000099"/>
              </a:solidFill>
            </a:endParaRPr>
          </a:p>
        </p:txBody>
      </p:sp>
      <p:sp>
        <p:nvSpPr>
          <p:cNvPr id="44117" name="Rectangle 85"/>
          <p:cNvSpPr>
            <a:spLocks noChangeArrowheads="1"/>
          </p:cNvSpPr>
          <p:nvPr/>
        </p:nvSpPr>
        <p:spPr bwMode="auto">
          <a:xfrm>
            <a:off x="2454275" y="2028825"/>
            <a:ext cx="3317875" cy="414338"/>
          </a:xfrm>
          <a:prstGeom prst="rect">
            <a:avLst/>
          </a:prstGeom>
          <a:noFill/>
          <a:ln w="9525">
            <a:noFill/>
            <a:miter lim="800000"/>
            <a:headEnd/>
            <a:tailEnd/>
          </a:ln>
        </p:spPr>
        <p:txBody>
          <a:bodyPr/>
          <a:lstStyle/>
          <a:p>
            <a:endParaRPr lang="en-US"/>
          </a:p>
        </p:txBody>
      </p:sp>
      <p:sp>
        <p:nvSpPr>
          <p:cNvPr id="447574" name="Rectangle 86"/>
          <p:cNvSpPr>
            <a:spLocks noChangeArrowheads="1"/>
          </p:cNvSpPr>
          <p:nvPr/>
        </p:nvSpPr>
        <p:spPr bwMode="auto">
          <a:xfrm>
            <a:off x="2511425" y="2057400"/>
            <a:ext cx="3052763" cy="320675"/>
          </a:xfrm>
          <a:prstGeom prst="rect">
            <a:avLst/>
          </a:prstGeom>
          <a:noFill/>
          <a:ln w="9525">
            <a:noFill/>
            <a:miter lim="800000"/>
            <a:headEnd/>
            <a:tailEnd/>
          </a:ln>
        </p:spPr>
        <p:txBody>
          <a:bodyPr wrap="none" lIns="0" tIns="0" rIns="0" bIns="0">
            <a:spAutoFit/>
          </a:bodyPr>
          <a:lstStyle/>
          <a:p>
            <a:r>
              <a:rPr lang="en-US" sz="2100" b="1">
                <a:solidFill>
                  <a:srgbClr val="000099"/>
                </a:solidFill>
              </a:rPr>
              <a:t>2X growth in 1.96 years!</a:t>
            </a:r>
            <a:endParaRPr lang="en-US" sz="2000">
              <a:solidFill>
                <a:srgbClr val="000099"/>
              </a:solidFill>
            </a:endParaRPr>
          </a:p>
        </p:txBody>
      </p:sp>
      <p:sp>
        <p:nvSpPr>
          <p:cNvPr id="447575" name="Rectangle 87"/>
          <p:cNvSpPr>
            <a:spLocks noChangeArrowheads="1"/>
          </p:cNvSpPr>
          <p:nvPr/>
        </p:nvSpPr>
        <p:spPr bwMode="auto">
          <a:xfrm>
            <a:off x="990600" y="4038600"/>
            <a:ext cx="7543800" cy="533400"/>
          </a:xfrm>
          <a:prstGeom prst="rect">
            <a:avLst/>
          </a:prstGeom>
          <a:solidFill>
            <a:schemeClr val="bg2"/>
          </a:solidFill>
          <a:ln w="12700">
            <a:solidFill>
              <a:schemeClr val="tx1"/>
            </a:solidFill>
            <a:miter lim="800000"/>
            <a:headEnd type="none" w="sm" len="sm"/>
            <a:tailEnd type="none" w="sm" len="sm"/>
          </a:ln>
          <a:effectLst>
            <a:outerShdw dist="35921" dir="2700000" algn="ctr" rotWithShape="0">
              <a:schemeClr val="bg2"/>
            </a:outerShdw>
          </a:effectLst>
        </p:spPr>
        <p:txBody>
          <a:bodyPr wrap="none" anchor="ctr"/>
          <a:lstStyle/>
          <a:p>
            <a:pPr algn="ctr">
              <a:defRPr/>
            </a:pPr>
            <a:r>
              <a:rPr lang="en-US" sz="2000" b="1">
                <a:solidFill>
                  <a:srgbClr val="000099"/>
                </a:solidFill>
                <a:latin typeface="Arial" charset="0"/>
              </a:rPr>
              <a:t>Transistors on Lead Microprocessors double every 2 years</a:t>
            </a:r>
          </a:p>
        </p:txBody>
      </p:sp>
      <p:sp>
        <p:nvSpPr>
          <p:cNvPr id="44120" name="Text Box 88"/>
          <p:cNvSpPr txBox="1">
            <a:spLocks noChangeArrowheads="1"/>
          </p:cNvSpPr>
          <p:nvPr/>
        </p:nvSpPr>
        <p:spPr bwMode="auto">
          <a:xfrm>
            <a:off x="3810000" y="6400800"/>
            <a:ext cx="1495425" cy="336550"/>
          </a:xfrm>
          <a:prstGeom prst="rect">
            <a:avLst/>
          </a:prstGeom>
          <a:noFill/>
          <a:ln w="12700">
            <a:noFill/>
            <a:miter lim="800000"/>
            <a:headEnd/>
            <a:tailEnd/>
          </a:ln>
        </p:spPr>
        <p:txBody>
          <a:bodyPr wrap="none">
            <a:spAutoFit/>
          </a:bodyPr>
          <a:lstStyle/>
          <a:p>
            <a:pPr eaLnBrk="0" hangingPunct="0"/>
            <a:r>
              <a:rPr lang="en-US" sz="1600"/>
              <a:t>Courtesy, Intel</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447491"/>
                                        </p:tgtEl>
                                        <p:attrNameLst>
                                          <p:attrName>style.visibility</p:attrName>
                                        </p:attrNameLst>
                                      </p:cBhvr>
                                      <p:to>
                                        <p:strVal val="visible"/>
                                      </p:to>
                                    </p:set>
                                    <p:animEffect transition="in" filter="strips(upRight)">
                                      <p:cBhvr>
                                        <p:cTn id="7" dur="500"/>
                                        <p:tgtEl>
                                          <p:spTgt spid="44749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44757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4475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1" grpId="0" animBg="1"/>
      <p:bldP spid="447574" grpId="0" build="p" autoUpdateAnimBg="0"/>
      <p:bldP spid="447575"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smtClean="0"/>
              <a:t>Die</a:t>
            </a:r>
          </a:p>
        </p:txBody>
      </p:sp>
      <p:sp>
        <p:nvSpPr>
          <p:cNvPr id="45059" name="Rectangle 3"/>
          <p:cNvSpPr>
            <a:spLocks noGrp="1" noChangeArrowheads="1"/>
          </p:cNvSpPr>
          <p:nvPr>
            <p:ph type="body" idx="1"/>
          </p:nvPr>
        </p:nvSpPr>
        <p:spPr>
          <a:xfrm>
            <a:off x="5257800" y="2057400"/>
            <a:ext cx="3657600" cy="685800"/>
          </a:xfrm>
        </p:spPr>
        <p:txBody>
          <a:bodyPr/>
          <a:lstStyle/>
          <a:p>
            <a:pPr eaLnBrk="1" hangingPunct="1">
              <a:buFontTx/>
              <a:buNone/>
            </a:pPr>
            <a:r>
              <a:rPr lang="en-US" smtClean="0"/>
              <a:t>Single die</a:t>
            </a:r>
          </a:p>
        </p:txBody>
      </p:sp>
      <p:pic>
        <p:nvPicPr>
          <p:cNvPr id="45060" name="Picture 4" descr="wafer-400"/>
          <p:cNvPicPr>
            <a:picLocks noChangeAspect="1" noChangeArrowheads="1"/>
          </p:cNvPicPr>
          <p:nvPr/>
        </p:nvPicPr>
        <p:blipFill>
          <a:blip r:embed="rId2"/>
          <a:srcRect/>
          <a:stretch>
            <a:fillRect/>
          </a:stretch>
        </p:blipFill>
        <p:spPr bwMode="auto">
          <a:xfrm>
            <a:off x="228600" y="1779588"/>
            <a:ext cx="4724400" cy="4440237"/>
          </a:xfrm>
          <a:prstGeom prst="rect">
            <a:avLst/>
          </a:prstGeom>
          <a:noFill/>
          <a:ln w="9525">
            <a:noFill/>
            <a:miter lim="800000"/>
            <a:headEnd/>
            <a:tailEnd/>
          </a:ln>
        </p:spPr>
      </p:pic>
      <p:sp>
        <p:nvSpPr>
          <p:cNvPr id="45061" name="Line 5"/>
          <p:cNvSpPr>
            <a:spLocks noChangeShapeType="1"/>
          </p:cNvSpPr>
          <p:nvPr/>
        </p:nvSpPr>
        <p:spPr bwMode="auto">
          <a:xfrm flipH="1">
            <a:off x="3810000" y="2438400"/>
            <a:ext cx="1524000" cy="762000"/>
          </a:xfrm>
          <a:prstGeom prst="line">
            <a:avLst/>
          </a:prstGeom>
          <a:noFill/>
          <a:ln w="12700">
            <a:solidFill>
              <a:schemeClr val="bg2"/>
            </a:solidFill>
            <a:round/>
            <a:headEnd/>
            <a:tailEnd type="triangle" w="med" len="med"/>
          </a:ln>
        </p:spPr>
        <p:txBody>
          <a:bodyPr/>
          <a:lstStyle/>
          <a:p>
            <a:endParaRPr lang="en-US"/>
          </a:p>
        </p:txBody>
      </p:sp>
      <p:sp>
        <p:nvSpPr>
          <p:cNvPr id="45062" name="Rectangle 6"/>
          <p:cNvSpPr>
            <a:spLocks noChangeArrowheads="1"/>
          </p:cNvSpPr>
          <p:nvPr/>
        </p:nvSpPr>
        <p:spPr bwMode="auto">
          <a:xfrm>
            <a:off x="5181600" y="3886200"/>
            <a:ext cx="1447800" cy="685800"/>
          </a:xfrm>
          <a:prstGeom prst="rect">
            <a:avLst/>
          </a:prstGeom>
          <a:noFill/>
          <a:ln w="12700">
            <a:noFill/>
            <a:miter lim="800000"/>
            <a:headEnd/>
            <a:tailEnd/>
          </a:ln>
        </p:spPr>
        <p:txBody>
          <a:bodyPr lIns="90488" tIns="44450" rIns="90488" bIns="44450"/>
          <a:lstStyle/>
          <a:p>
            <a:pPr marL="342900" indent="-342900" eaLnBrk="0" hangingPunct="0">
              <a:spcBef>
                <a:spcPct val="20000"/>
              </a:spcBef>
              <a:buClr>
                <a:schemeClr val="accent1"/>
              </a:buClr>
              <a:buSzPct val="75000"/>
              <a:buFont typeface="Monotype Sorts" pitchFamily="2" charset="2"/>
              <a:buNone/>
            </a:pPr>
            <a:r>
              <a:rPr lang="en-US" sz="3200"/>
              <a:t>Wafer</a:t>
            </a:r>
          </a:p>
        </p:txBody>
      </p:sp>
      <p:sp>
        <p:nvSpPr>
          <p:cNvPr id="45063" name="Line 7"/>
          <p:cNvSpPr>
            <a:spLocks noChangeShapeType="1"/>
          </p:cNvSpPr>
          <p:nvPr/>
        </p:nvSpPr>
        <p:spPr bwMode="auto">
          <a:xfrm flipH="1" flipV="1">
            <a:off x="4267200" y="4038600"/>
            <a:ext cx="990600" cy="152400"/>
          </a:xfrm>
          <a:prstGeom prst="line">
            <a:avLst/>
          </a:prstGeom>
          <a:noFill/>
          <a:ln w="12700">
            <a:solidFill>
              <a:schemeClr val="accent1"/>
            </a:solidFill>
            <a:round/>
            <a:headEnd/>
            <a:tailEnd type="triangle" w="med" len="med"/>
          </a:ln>
        </p:spPr>
        <p:txBody>
          <a:bodyPr/>
          <a:lstStyle/>
          <a:p>
            <a:endParaRPr lang="en-US"/>
          </a:p>
        </p:txBody>
      </p:sp>
      <p:sp>
        <p:nvSpPr>
          <p:cNvPr id="45064" name="Text Box 8"/>
          <p:cNvSpPr txBox="1">
            <a:spLocks noChangeArrowheads="1"/>
          </p:cNvSpPr>
          <p:nvPr/>
        </p:nvSpPr>
        <p:spPr bwMode="auto">
          <a:xfrm>
            <a:off x="1219200" y="6248400"/>
            <a:ext cx="2457450" cy="304800"/>
          </a:xfrm>
          <a:prstGeom prst="rect">
            <a:avLst/>
          </a:prstGeom>
          <a:noFill/>
          <a:ln w="12700">
            <a:noFill/>
            <a:miter lim="800000"/>
            <a:headEnd/>
            <a:tailEnd/>
          </a:ln>
        </p:spPr>
        <p:txBody>
          <a:bodyPr wrap="none">
            <a:spAutoFit/>
          </a:bodyPr>
          <a:lstStyle/>
          <a:p>
            <a:pPr eaLnBrk="0" hangingPunct="0"/>
            <a:r>
              <a:rPr lang="en-US" sz="1400">
                <a:solidFill>
                  <a:srgbClr val="0000B6"/>
                </a:solidFill>
                <a:latin typeface="Book Antiqua" pitchFamily="18" charset="0"/>
              </a:rPr>
              <a:t>From http://www.amd.com</a:t>
            </a:r>
          </a:p>
        </p:txBody>
      </p:sp>
      <p:sp>
        <p:nvSpPr>
          <p:cNvPr id="45065" name="Text Box 9"/>
          <p:cNvSpPr txBox="1">
            <a:spLocks noChangeArrowheads="1"/>
          </p:cNvSpPr>
          <p:nvPr/>
        </p:nvSpPr>
        <p:spPr bwMode="auto">
          <a:xfrm>
            <a:off x="5105400" y="5334000"/>
            <a:ext cx="3849688" cy="519113"/>
          </a:xfrm>
          <a:prstGeom prst="rect">
            <a:avLst/>
          </a:prstGeom>
          <a:noFill/>
          <a:ln w="12700">
            <a:noFill/>
            <a:miter lim="800000"/>
            <a:headEnd/>
            <a:tailEnd/>
          </a:ln>
        </p:spPr>
        <p:txBody>
          <a:bodyPr wrap="none">
            <a:spAutoFit/>
          </a:bodyPr>
          <a:lstStyle/>
          <a:p>
            <a:pPr eaLnBrk="0" hangingPunct="0"/>
            <a:r>
              <a:rPr lang="en-US" sz="2800" dirty="0">
                <a:solidFill>
                  <a:srgbClr val="000082"/>
                </a:solidFill>
                <a:latin typeface="Book Antiqua" pitchFamily="18" charset="0"/>
              </a:rPr>
              <a:t>Going up to 12” (30cm)</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Prerequisite &amp; Text Book</a:t>
            </a:r>
            <a:endParaRPr lang="en-IN" dirty="0"/>
          </a:p>
        </p:txBody>
      </p:sp>
      <p:sp>
        <p:nvSpPr>
          <p:cNvPr id="3" name="Content Placeholder 2"/>
          <p:cNvSpPr>
            <a:spLocks noGrp="1"/>
          </p:cNvSpPr>
          <p:nvPr>
            <p:ph idx="1"/>
          </p:nvPr>
        </p:nvSpPr>
        <p:spPr/>
        <p:txBody>
          <a:bodyPr>
            <a:normAutofit fontScale="92500" lnSpcReduction="20000"/>
          </a:bodyPr>
          <a:lstStyle/>
          <a:p>
            <a:r>
              <a:rPr lang="en-US" dirty="0" smtClean="0">
                <a:solidFill>
                  <a:srgbClr val="C00000"/>
                </a:solidFill>
              </a:rPr>
              <a:t>Prerequisite: </a:t>
            </a:r>
            <a:r>
              <a:rPr lang="en-US" b="1" dirty="0" smtClean="0"/>
              <a:t> </a:t>
            </a:r>
            <a:r>
              <a:rPr lang="en-US" b="1" dirty="0"/>
              <a:t>CS225 </a:t>
            </a:r>
            <a:r>
              <a:rPr lang="en-US" b="1" dirty="0" smtClean="0"/>
              <a:t>&amp; CS226</a:t>
            </a:r>
            <a:endParaRPr lang="en-US" dirty="0" smtClean="0">
              <a:solidFill>
                <a:srgbClr val="C00000"/>
              </a:solidFill>
            </a:endParaRPr>
          </a:p>
          <a:p>
            <a:pPr marL="457200" lvl="1" indent="0">
              <a:buNone/>
            </a:pPr>
            <a:r>
              <a:rPr lang="en-US" dirty="0" smtClean="0"/>
              <a:t> </a:t>
            </a:r>
          </a:p>
          <a:p>
            <a:r>
              <a:rPr lang="en-US" dirty="0" smtClean="0">
                <a:solidFill>
                  <a:srgbClr val="C00000"/>
                </a:solidFill>
              </a:rPr>
              <a:t>Text Books</a:t>
            </a:r>
          </a:p>
          <a:p>
            <a:r>
              <a:rPr lang="en-US" sz="1900" b="1" dirty="0" smtClean="0">
                <a:solidFill>
                  <a:srgbClr val="C00000"/>
                </a:solidFill>
              </a:rPr>
              <a:t> </a:t>
            </a:r>
            <a:r>
              <a:rPr lang="en-US" sz="2000" dirty="0"/>
              <a:t>David A. Patterson, John L. Hennessy, Computer Organization and Design, Fourth Edition:</a:t>
            </a:r>
          </a:p>
          <a:p>
            <a:r>
              <a:rPr lang="en-US" sz="2000" dirty="0"/>
              <a:t>The Hardware/Software Interface, Morgan Kaufmann; 4 edition, 2011.</a:t>
            </a:r>
          </a:p>
          <a:p>
            <a:r>
              <a:rPr lang="en-US" sz="2000" dirty="0"/>
              <a:t>2. A. </a:t>
            </a:r>
            <a:r>
              <a:rPr lang="en-US" sz="2000" dirty="0" err="1"/>
              <a:t>Tenenbaum</a:t>
            </a:r>
            <a:r>
              <a:rPr lang="en-US" sz="2000" dirty="0"/>
              <a:t>, Structured Computer Organization, 4th Ed, Prentice-Hall of India, 1999.</a:t>
            </a:r>
          </a:p>
          <a:p>
            <a:r>
              <a:rPr lang="en-US" sz="2000" dirty="0"/>
              <a:t>3. W. Stallings, Computer Organization and Architecture: Designing for Performance, 6th</a:t>
            </a:r>
          </a:p>
          <a:p>
            <a:r>
              <a:rPr lang="en-US" sz="2000" dirty="0"/>
              <a:t>Ed, Prentice Hall, 2005.</a:t>
            </a:r>
          </a:p>
          <a:p>
            <a:r>
              <a:rPr lang="en-US" sz="2000" dirty="0"/>
              <a:t>4. J. Hennessy and D. Patterson, Computer Architecture A Quantitative Approach, 3rd Ed,</a:t>
            </a:r>
          </a:p>
          <a:p>
            <a:r>
              <a:rPr lang="en-US" sz="2000" dirty="0"/>
              <a:t>Morgan Kaufmann, 2002.</a:t>
            </a:r>
            <a:r>
              <a:rPr lang="en-US" sz="1900" b="1" dirty="0" smtClean="0">
                <a:solidFill>
                  <a:srgbClr val="C00000"/>
                </a:solidFill>
              </a:rPr>
              <a:t>.</a:t>
            </a:r>
            <a:endParaRPr lang="en-US" sz="2200" dirty="0" smtClean="0"/>
          </a:p>
          <a:p>
            <a:endParaRPr lang="en-IN"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66688" y="0"/>
            <a:ext cx="8291512" cy="1189038"/>
          </a:xfrm>
        </p:spPr>
        <p:txBody>
          <a:bodyPr/>
          <a:lstStyle/>
          <a:p>
            <a:pPr eaLnBrk="1" hangingPunct="1"/>
            <a:r>
              <a:rPr lang="en-US" i="1" smtClean="0"/>
              <a:t>In Picture…</a:t>
            </a:r>
          </a:p>
        </p:txBody>
      </p:sp>
      <p:sp>
        <p:nvSpPr>
          <p:cNvPr id="106499" name="Rectangle 3"/>
          <p:cNvSpPr>
            <a:spLocks noChangeArrowheads="1"/>
          </p:cNvSpPr>
          <p:nvPr/>
        </p:nvSpPr>
        <p:spPr bwMode="auto">
          <a:xfrm>
            <a:off x="0" y="1189038"/>
            <a:ext cx="2971800" cy="336550"/>
          </a:xfrm>
          <a:prstGeom prst="rect">
            <a:avLst/>
          </a:prstGeom>
          <a:noFill/>
          <a:ln w="9525">
            <a:noFill/>
            <a:miter lim="800000"/>
            <a:headEnd/>
            <a:tailEnd/>
          </a:ln>
          <a:effectLst/>
        </p:spPr>
        <p:txBody>
          <a:bodyPr lIns="92075" tIns="46038" rIns="92075" bIns="46038">
            <a:spAutoFit/>
          </a:bodyPr>
          <a:lstStyle/>
          <a:p>
            <a:pPr eaLnBrk="0" hangingPunct="0">
              <a:defRPr/>
            </a:pPr>
            <a:r>
              <a:rPr lang="en-US" sz="1600" b="1">
                <a:effectLst>
                  <a:outerShdw blurRad="38100" dist="38100" dir="2700000" algn="tl">
                    <a:srgbClr val="000000"/>
                  </a:outerShdw>
                </a:effectLst>
                <a:latin typeface="Arial" charset="0"/>
              </a:rPr>
              <a:t>Silicon Process Technology</a:t>
            </a:r>
          </a:p>
        </p:txBody>
      </p:sp>
      <p:sp>
        <p:nvSpPr>
          <p:cNvPr id="106500" name="Rectangle 4"/>
          <p:cNvSpPr>
            <a:spLocks noChangeArrowheads="1"/>
          </p:cNvSpPr>
          <p:nvPr/>
        </p:nvSpPr>
        <p:spPr bwMode="auto">
          <a:xfrm>
            <a:off x="2773363" y="1155700"/>
            <a:ext cx="5683250" cy="366713"/>
          </a:xfrm>
          <a:prstGeom prst="rect">
            <a:avLst/>
          </a:prstGeom>
          <a:noFill/>
          <a:ln w="9525">
            <a:noFill/>
            <a:miter lim="800000"/>
            <a:headEnd/>
            <a:tailEnd/>
          </a:ln>
          <a:effectLst/>
        </p:spPr>
        <p:txBody>
          <a:bodyPr wrap="none" lIns="92075" tIns="46038" rIns="92075" bIns="46038">
            <a:spAutoFit/>
          </a:bodyPr>
          <a:lstStyle/>
          <a:p>
            <a:pPr defTabSz="1085850" eaLnBrk="0" hangingPunct="0">
              <a:tabLst>
                <a:tab pos="171450" algn="ctr"/>
                <a:tab pos="793750" algn="ctr"/>
                <a:tab pos="1376363" algn="ctr"/>
                <a:tab pos="2170113" algn="ctr"/>
                <a:tab pos="2857500" algn="ctr"/>
                <a:tab pos="3651250" algn="ctr"/>
                <a:tab pos="4405313" algn="ctr"/>
                <a:tab pos="5146675" algn="ctr"/>
              </a:tabLst>
              <a:defRPr/>
            </a:pPr>
            <a:r>
              <a:rPr lang="en-US" b="1">
                <a:effectLst>
                  <a:outerShdw blurRad="38100" dist="38100" dir="2700000" algn="tl">
                    <a:srgbClr val="000000"/>
                  </a:outerShdw>
                </a:effectLst>
                <a:latin typeface="Arial" charset="0"/>
              </a:rPr>
              <a:t>	1.5µ	1.0µ	0.8µ	0.6µ	0.35µ	0.25µ	0.18µ	0.13µ </a:t>
            </a:r>
          </a:p>
        </p:txBody>
      </p:sp>
      <p:sp>
        <p:nvSpPr>
          <p:cNvPr id="106517" name="Rectangle 21"/>
          <p:cNvSpPr>
            <a:spLocks noChangeArrowheads="1"/>
          </p:cNvSpPr>
          <p:nvPr/>
        </p:nvSpPr>
        <p:spPr bwMode="auto">
          <a:xfrm>
            <a:off x="409575" y="1700213"/>
            <a:ext cx="2317750" cy="476250"/>
          </a:xfrm>
          <a:prstGeom prst="rect">
            <a:avLst/>
          </a:prstGeom>
          <a:noFill/>
          <a:ln w="9525">
            <a:noFill/>
            <a:miter lim="800000"/>
            <a:headEnd/>
            <a:tailEnd/>
          </a:ln>
          <a:effectLst/>
        </p:spPr>
        <p:txBody>
          <a:bodyPr lIns="92075" tIns="46038" rIns="92075" bIns="46038">
            <a:spAutoFit/>
          </a:bodyPr>
          <a:lstStyle/>
          <a:p>
            <a:pPr eaLnBrk="0" hangingPunct="0">
              <a:lnSpc>
                <a:spcPct val="70000"/>
              </a:lnSpc>
              <a:spcBef>
                <a:spcPct val="20000"/>
              </a:spcBef>
              <a:defRPr/>
            </a:pPr>
            <a:r>
              <a:rPr lang="en-US" b="1">
                <a:effectLst>
                  <a:outerShdw blurRad="38100" dist="38100" dir="2700000" algn="tl">
                    <a:srgbClr val="000000"/>
                  </a:outerShdw>
                </a:effectLst>
                <a:latin typeface="Arial" charset="0"/>
              </a:rPr>
              <a:t>Intel386™ DX Processor</a:t>
            </a:r>
          </a:p>
        </p:txBody>
      </p:sp>
      <p:sp>
        <p:nvSpPr>
          <p:cNvPr id="106518" name="Rectangle 22"/>
          <p:cNvSpPr>
            <a:spLocks noChangeArrowheads="1"/>
          </p:cNvSpPr>
          <p:nvPr/>
        </p:nvSpPr>
        <p:spPr bwMode="auto">
          <a:xfrm>
            <a:off x="409575" y="2379663"/>
            <a:ext cx="2317750" cy="476250"/>
          </a:xfrm>
          <a:prstGeom prst="rect">
            <a:avLst/>
          </a:prstGeom>
          <a:noFill/>
          <a:ln w="9525">
            <a:noFill/>
            <a:miter lim="800000"/>
            <a:headEnd/>
            <a:tailEnd/>
          </a:ln>
          <a:effectLst/>
        </p:spPr>
        <p:txBody>
          <a:bodyPr lIns="92075" tIns="46038" rIns="92075" bIns="46038">
            <a:spAutoFit/>
          </a:bodyPr>
          <a:lstStyle/>
          <a:p>
            <a:pPr eaLnBrk="0" hangingPunct="0">
              <a:lnSpc>
                <a:spcPct val="70000"/>
              </a:lnSpc>
              <a:defRPr/>
            </a:pPr>
            <a:r>
              <a:rPr lang="en-US" b="1">
                <a:effectLst>
                  <a:outerShdw blurRad="38100" dist="38100" dir="2700000" algn="tl">
                    <a:srgbClr val="000000"/>
                  </a:outerShdw>
                </a:effectLst>
                <a:latin typeface="Arial" charset="0"/>
              </a:rPr>
              <a:t>Intel486™ DX Processor</a:t>
            </a:r>
          </a:p>
        </p:txBody>
      </p:sp>
      <p:sp>
        <p:nvSpPr>
          <p:cNvPr id="106519" name="Rectangle 23"/>
          <p:cNvSpPr>
            <a:spLocks noChangeArrowheads="1"/>
          </p:cNvSpPr>
          <p:nvPr/>
        </p:nvSpPr>
        <p:spPr bwMode="auto">
          <a:xfrm>
            <a:off x="409575" y="3060700"/>
            <a:ext cx="2317750" cy="476250"/>
          </a:xfrm>
          <a:prstGeom prst="rect">
            <a:avLst/>
          </a:prstGeom>
          <a:noFill/>
          <a:ln w="9525">
            <a:noFill/>
            <a:miter lim="800000"/>
            <a:headEnd/>
            <a:tailEnd/>
          </a:ln>
          <a:effectLst/>
        </p:spPr>
        <p:txBody>
          <a:bodyPr lIns="92075" tIns="46038" rIns="92075" bIns="46038">
            <a:spAutoFit/>
          </a:bodyPr>
          <a:lstStyle/>
          <a:p>
            <a:pPr eaLnBrk="0" hangingPunct="0">
              <a:lnSpc>
                <a:spcPct val="70000"/>
              </a:lnSpc>
              <a:defRPr/>
            </a:pPr>
            <a:r>
              <a:rPr lang="en-US" b="1">
                <a:effectLst>
                  <a:outerShdw blurRad="38100" dist="38100" dir="2700000" algn="tl">
                    <a:srgbClr val="000000"/>
                  </a:outerShdw>
                </a:effectLst>
                <a:latin typeface="Arial" charset="0"/>
              </a:rPr>
              <a:t>Pentium®</a:t>
            </a:r>
            <a:br>
              <a:rPr lang="en-US" b="1">
                <a:effectLst>
                  <a:outerShdw blurRad="38100" dist="38100" dir="2700000" algn="tl">
                    <a:srgbClr val="000000"/>
                  </a:outerShdw>
                </a:effectLst>
                <a:latin typeface="Arial" charset="0"/>
              </a:rPr>
            </a:br>
            <a:r>
              <a:rPr lang="en-US" b="1">
                <a:effectLst>
                  <a:outerShdw blurRad="38100" dist="38100" dir="2700000" algn="tl">
                    <a:srgbClr val="000000"/>
                  </a:outerShdw>
                </a:effectLst>
                <a:latin typeface="Arial" charset="0"/>
              </a:rPr>
              <a:t>Processor</a:t>
            </a:r>
          </a:p>
        </p:txBody>
      </p:sp>
      <p:sp>
        <p:nvSpPr>
          <p:cNvPr id="106520" name="Rectangle 24"/>
          <p:cNvSpPr>
            <a:spLocks noChangeArrowheads="1"/>
          </p:cNvSpPr>
          <p:nvPr/>
        </p:nvSpPr>
        <p:spPr bwMode="auto">
          <a:xfrm>
            <a:off x="409575" y="3740150"/>
            <a:ext cx="1905000" cy="476250"/>
          </a:xfrm>
          <a:prstGeom prst="rect">
            <a:avLst/>
          </a:prstGeom>
          <a:noFill/>
          <a:ln w="9525">
            <a:noFill/>
            <a:miter lim="800000"/>
            <a:headEnd/>
            <a:tailEnd/>
          </a:ln>
          <a:effectLst/>
        </p:spPr>
        <p:txBody>
          <a:bodyPr lIns="92075" tIns="46038" rIns="92075" bIns="46038">
            <a:spAutoFit/>
          </a:bodyPr>
          <a:lstStyle/>
          <a:p>
            <a:pPr eaLnBrk="0" hangingPunct="0">
              <a:lnSpc>
                <a:spcPct val="70000"/>
              </a:lnSpc>
              <a:defRPr/>
            </a:pPr>
            <a:r>
              <a:rPr lang="en-US" b="1">
                <a:effectLst>
                  <a:outerShdw blurRad="38100" dist="38100" dir="2700000" algn="tl">
                    <a:srgbClr val="000000"/>
                  </a:outerShdw>
                </a:effectLst>
                <a:latin typeface="Arial" charset="0"/>
              </a:rPr>
              <a:t>Pentium® Pro Processor</a:t>
            </a:r>
          </a:p>
        </p:txBody>
      </p:sp>
      <p:sp>
        <p:nvSpPr>
          <p:cNvPr id="106521" name="Rectangle 25"/>
          <p:cNvSpPr>
            <a:spLocks noChangeArrowheads="1"/>
          </p:cNvSpPr>
          <p:nvPr/>
        </p:nvSpPr>
        <p:spPr bwMode="auto">
          <a:xfrm>
            <a:off x="409575" y="4421188"/>
            <a:ext cx="2317750" cy="476250"/>
          </a:xfrm>
          <a:prstGeom prst="rect">
            <a:avLst/>
          </a:prstGeom>
          <a:noFill/>
          <a:ln w="9525">
            <a:noFill/>
            <a:miter lim="800000"/>
            <a:headEnd/>
            <a:tailEnd/>
          </a:ln>
          <a:effectLst/>
        </p:spPr>
        <p:txBody>
          <a:bodyPr lIns="92075" tIns="46038" rIns="92075" bIns="46038">
            <a:spAutoFit/>
          </a:bodyPr>
          <a:lstStyle/>
          <a:p>
            <a:pPr eaLnBrk="0" hangingPunct="0">
              <a:lnSpc>
                <a:spcPct val="70000"/>
              </a:lnSpc>
              <a:defRPr/>
            </a:pPr>
            <a:r>
              <a:rPr lang="en-US" b="1">
                <a:effectLst>
                  <a:outerShdw blurRad="38100" dist="38100" dir="2700000" algn="tl">
                    <a:srgbClr val="000000"/>
                  </a:outerShdw>
                </a:effectLst>
                <a:latin typeface="Arial" charset="0"/>
              </a:rPr>
              <a:t>Pentium®  II Processor</a:t>
            </a:r>
          </a:p>
        </p:txBody>
      </p:sp>
      <p:sp>
        <p:nvSpPr>
          <p:cNvPr id="106522" name="Rectangle 26"/>
          <p:cNvSpPr>
            <a:spLocks noChangeArrowheads="1"/>
          </p:cNvSpPr>
          <p:nvPr/>
        </p:nvSpPr>
        <p:spPr bwMode="auto">
          <a:xfrm>
            <a:off x="409575" y="5781675"/>
            <a:ext cx="2317750" cy="476250"/>
          </a:xfrm>
          <a:prstGeom prst="rect">
            <a:avLst/>
          </a:prstGeom>
          <a:noFill/>
          <a:ln w="9525">
            <a:noFill/>
            <a:miter lim="800000"/>
            <a:headEnd/>
            <a:tailEnd/>
          </a:ln>
          <a:effectLst/>
        </p:spPr>
        <p:txBody>
          <a:bodyPr lIns="92075" tIns="46038" rIns="92075" bIns="46038">
            <a:spAutoFit/>
          </a:bodyPr>
          <a:lstStyle/>
          <a:p>
            <a:pPr eaLnBrk="0" hangingPunct="0">
              <a:lnSpc>
                <a:spcPct val="70000"/>
              </a:lnSpc>
              <a:defRPr/>
            </a:pPr>
            <a:r>
              <a:rPr lang="en-US" b="1">
                <a:effectLst>
                  <a:outerShdw blurRad="38100" dist="38100" dir="2700000" algn="tl">
                    <a:srgbClr val="000000"/>
                  </a:outerShdw>
                </a:effectLst>
                <a:latin typeface="Arial" charset="0"/>
              </a:rPr>
              <a:t>Pentium®  4 Processor</a:t>
            </a:r>
          </a:p>
        </p:txBody>
      </p:sp>
      <p:sp>
        <p:nvSpPr>
          <p:cNvPr id="106523" name="Rectangle 27"/>
          <p:cNvSpPr>
            <a:spLocks noChangeArrowheads="1"/>
          </p:cNvSpPr>
          <p:nvPr/>
        </p:nvSpPr>
        <p:spPr bwMode="auto">
          <a:xfrm>
            <a:off x="409575" y="5100638"/>
            <a:ext cx="2317750" cy="476250"/>
          </a:xfrm>
          <a:prstGeom prst="rect">
            <a:avLst/>
          </a:prstGeom>
          <a:noFill/>
          <a:ln w="9525">
            <a:noFill/>
            <a:miter lim="800000"/>
            <a:headEnd/>
            <a:tailEnd/>
          </a:ln>
          <a:effectLst/>
        </p:spPr>
        <p:txBody>
          <a:bodyPr lIns="92075" tIns="46038" rIns="92075" bIns="46038">
            <a:spAutoFit/>
          </a:bodyPr>
          <a:lstStyle/>
          <a:p>
            <a:pPr eaLnBrk="0" hangingPunct="0">
              <a:lnSpc>
                <a:spcPct val="70000"/>
              </a:lnSpc>
              <a:defRPr/>
            </a:pPr>
            <a:r>
              <a:rPr lang="en-US" b="1">
                <a:effectLst>
                  <a:outerShdw blurRad="38100" dist="38100" dir="2700000" algn="tl">
                    <a:srgbClr val="000000"/>
                  </a:outerShdw>
                </a:effectLst>
                <a:latin typeface="Arial" charset="0"/>
              </a:rPr>
              <a:t>Pentium®  III Processor</a:t>
            </a:r>
          </a:p>
        </p:txBody>
      </p:sp>
      <p:pic>
        <p:nvPicPr>
          <p:cNvPr id="39948" name="Picture 6"/>
          <p:cNvPicPr>
            <a:picLocks noChangeAspect="1" noChangeArrowheads="1"/>
          </p:cNvPicPr>
          <p:nvPr/>
        </p:nvPicPr>
        <p:blipFill>
          <a:blip r:embed="rId3">
            <a:lum bright="48000" contrast="64000"/>
          </a:blip>
          <a:srcRect/>
          <a:stretch>
            <a:fillRect/>
          </a:stretch>
        </p:blipFill>
        <p:spPr bwMode="auto">
          <a:xfrm>
            <a:off x="4117975" y="2320925"/>
            <a:ext cx="254000" cy="450850"/>
          </a:xfrm>
          <a:prstGeom prst="rect">
            <a:avLst/>
          </a:prstGeom>
          <a:noFill/>
          <a:ln w="12700">
            <a:solidFill>
              <a:schemeClr val="tx1"/>
            </a:solidFill>
            <a:miter lim="800000"/>
            <a:headEnd/>
            <a:tailEnd/>
          </a:ln>
        </p:spPr>
      </p:pic>
      <p:pic>
        <p:nvPicPr>
          <p:cNvPr id="39949" name="Picture 7"/>
          <p:cNvPicPr>
            <a:picLocks noChangeAspect="1" noChangeArrowheads="1"/>
          </p:cNvPicPr>
          <p:nvPr/>
        </p:nvPicPr>
        <p:blipFill>
          <a:blip r:embed="rId4">
            <a:lum bright="48000" contrast="64000"/>
          </a:blip>
          <a:srcRect/>
          <a:stretch>
            <a:fillRect/>
          </a:stretch>
        </p:blipFill>
        <p:spPr bwMode="auto">
          <a:xfrm>
            <a:off x="3432175" y="2168525"/>
            <a:ext cx="346075" cy="603250"/>
          </a:xfrm>
          <a:prstGeom prst="rect">
            <a:avLst/>
          </a:prstGeom>
          <a:noFill/>
          <a:ln w="12700">
            <a:solidFill>
              <a:schemeClr val="tx1"/>
            </a:solidFill>
            <a:miter lim="800000"/>
            <a:headEnd/>
            <a:tailEnd/>
          </a:ln>
        </p:spPr>
      </p:pic>
      <p:pic>
        <p:nvPicPr>
          <p:cNvPr id="39950" name="Picture 16"/>
          <p:cNvPicPr>
            <a:picLocks noChangeAspect="1" noChangeArrowheads="1"/>
          </p:cNvPicPr>
          <p:nvPr/>
        </p:nvPicPr>
        <p:blipFill>
          <a:blip r:embed="rId4">
            <a:lum bright="48000" contrast="64000"/>
          </a:blip>
          <a:srcRect/>
          <a:stretch>
            <a:fillRect/>
          </a:stretch>
        </p:blipFill>
        <p:spPr bwMode="auto">
          <a:xfrm>
            <a:off x="5414963" y="4364038"/>
            <a:ext cx="563562" cy="563562"/>
          </a:xfrm>
          <a:prstGeom prst="rect">
            <a:avLst/>
          </a:prstGeom>
          <a:noFill/>
          <a:ln w="12700">
            <a:solidFill>
              <a:schemeClr val="tx1"/>
            </a:solidFill>
            <a:miter lim="800000"/>
            <a:headEnd/>
            <a:tailEnd/>
          </a:ln>
        </p:spPr>
      </p:pic>
      <p:pic>
        <p:nvPicPr>
          <p:cNvPr id="39951" name="Picture 17"/>
          <p:cNvPicPr>
            <a:picLocks noChangeAspect="1" noChangeArrowheads="1"/>
          </p:cNvPicPr>
          <p:nvPr/>
        </p:nvPicPr>
        <p:blipFill>
          <a:blip r:embed="rId4">
            <a:lum bright="48000" contrast="64000"/>
          </a:blip>
          <a:srcRect/>
          <a:stretch>
            <a:fillRect/>
          </a:stretch>
        </p:blipFill>
        <p:spPr bwMode="auto">
          <a:xfrm>
            <a:off x="6264275" y="4498975"/>
            <a:ext cx="428625" cy="428625"/>
          </a:xfrm>
          <a:prstGeom prst="rect">
            <a:avLst/>
          </a:prstGeom>
          <a:noFill/>
          <a:ln w="12700">
            <a:solidFill>
              <a:schemeClr val="tx1"/>
            </a:solidFill>
            <a:miter lim="800000"/>
            <a:headEnd/>
            <a:tailEnd/>
          </a:ln>
        </p:spPr>
      </p:pic>
      <p:pic>
        <p:nvPicPr>
          <p:cNvPr id="39952" name="Picture 59" descr="BD04972_"/>
          <p:cNvPicPr>
            <a:picLocks noChangeAspect="1" noChangeArrowheads="1"/>
          </p:cNvPicPr>
          <p:nvPr/>
        </p:nvPicPr>
        <p:blipFill>
          <a:blip r:embed="rId5"/>
          <a:srcRect/>
          <a:stretch>
            <a:fillRect/>
          </a:stretch>
        </p:blipFill>
        <p:spPr bwMode="auto">
          <a:xfrm>
            <a:off x="8239125" y="50800"/>
            <a:ext cx="877888" cy="657225"/>
          </a:xfrm>
          <a:prstGeom prst="rect">
            <a:avLst/>
          </a:prstGeom>
          <a:noFill/>
          <a:ln w="9525">
            <a:noFill/>
            <a:miter lim="800000"/>
            <a:headEnd/>
            <a:tailEnd/>
          </a:ln>
        </p:spPr>
      </p:pic>
      <p:pic>
        <p:nvPicPr>
          <p:cNvPr id="39953" name="Picture 64" descr="tualasmall"/>
          <p:cNvPicPr>
            <a:picLocks noChangeAspect="1" noChangeArrowheads="1"/>
          </p:cNvPicPr>
          <p:nvPr/>
        </p:nvPicPr>
        <p:blipFill>
          <a:blip r:embed="rId6"/>
          <a:srcRect/>
          <a:stretch>
            <a:fillRect/>
          </a:stretch>
        </p:blipFill>
        <p:spPr bwMode="auto">
          <a:xfrm>
            <a:off x="7650163" y="5138738"/>
            <a:ext cx="479425" cy="304800"/>
          </a:xfrm>
          <a:prstGeom prst="rect">
            <a:avLst/>
          </a:prstGeom>
          <a:noFill/>
          <a:ln w="9525">
            <a:solidFill>
              <a:schemeClr val="tx1"/>
            </a:solidFill>
            <a:miter lim="800000"/>
            <a:headEnd/>
            <a:tailEnd/>
          </a:ln>
        </p:spPr>
      </p:pic>
      <p:pic>
        <p:nvPicPr>
          <p:cNvPr id="39954" name="Picture 62" descr="P4small"/>
          <p:cNvPicPr>
            <a:picLocks noChangeAspect="1" noChangeArrowheads="1"/>
          </p:cNvPicPr>
          <p:nvPr/>
        </p:nvPicPr>
        <p:blipFill>
          <a:blip r:embed="rId7"/>
          <a:srcRect/>
          <a:stretch>
            <a:fillRect/>
          </a:stretch>
        </p:blipFill>
        <p:spPr bwMode="auto">
          <a:xfrm>
            <a:off x="6845300" y="5726113"/>
            <a:ext cx="665163" cy="555625"/>
          </a:xfrm>
          <a:prstGeom prst="rect">
            <a:avLst/>
          </a:prstGeom>
          <a:noFill/>
          <a:ln w="9525">
            <a:solidFill>
              <a:schemeClr val="tx1"/>
            </a:solidFill>
            <a:miter lim="800000"/>
            <a:headEnd/>
            <a:tailEnd/>
          </a:ln>
        </p:spPr>
      </p:pic>
      <p:pic>
        <p:nvPicPr>
          <p:cNvPr id="39955" name="Picture 66" descr="386small"/>
          <p:cNvPicPr>
            <a:picLocks noChangeAspect="1" noChangeArrowheads="1"/>
          </p:cNvPicPr>
          <p:nvPr/>
        </p:nvPicPr>
        <p:blipFill>
          <a:blip r:embed="rId8" cstate="print"/>
          <a:srcRect/>
          <a:stretch>
            <a:fillRect/>
          </a:stretch>
        </p:blipFill>
        <p:spPr bwMode="auto">
          <a:xfrm>
            <a:off x="2836863" y="1646238"/>
            <a:ext cx="357187" cy="390525"/>
          </a:xfrm>
          <a:prstGeom prst="rect">
            <a:avLst/>
          </a:prstGeom>
          <a:noFill/>
          <a:ln w="9525">
            <a:solidFill>
              <a:schemeClr val="tx1"/>
            </a:solidFill>
            <a:miter lim="800000"/>
            <a:headEnd/>
            <a:tailEnd/>
          </a:ln>
        </p:spPr>
      </p:pic>
      <p:pic>
        <p:nvPicPr>
          <p:cNvPr id="39956" name="Picture 67" descr="386small"/>
          <p:cNvPicPr>
            <a:picLocks noChangeAspect="1" noChangeArrowheads="1"/>
          </p:cNvPicPr>
          <p:nvPr/>
        </p:nvPicPr>
        <p:blipFill>
          <a:blip r:embed="rId9"/>
          <a:srcRect/>
          <a:stretch>
            <a:fillRect/>
          </a:stretch>
        </p:blipFill>
        <p:spPr bwMode="auto">
          <a:xfrm>
            <a:off x="3441700" y="1719263"/>
            <a:ext cx="327025" cy="317500"/>
          </a:xfrm>
          <a:prstGeom prst="rect">
            <a:avLst/>
          </a:prstGeom>
          <a:noFill/>
          <a:ln w="9525">
            <a:solidFill>
              <a:schemeClr val="tx1"/>
            </a:solidFill>
            <a:miter lim="800000"/>
            <a:headEnd/>
            <a:tailEnd/>
          </a:ln>
        </p:spPr>
      </p:pic>
      <p:pic>
        <p:nvPicPr>
          <p:cNvPr id="39957" name="Picture 68" descr="PentiumProSmall"/>
          <p:cNvPicPr>
            <a:picLocks noChangeAspect="1" noChangeArrowheads="1"/>
          </p:cNvPicPr>
          <p:nvPr/>
        </p:nvPicPr>
        <p:blipFill>
          <a:blip r:embed="rId10"/>
          <a:srcRect/>
          <a:stretch>
            <a:fillRect/>
          </a:stretch>
        </p:blipFill>
        <p:spPr bwMode="auto">
          <a:xfrm>
            <a:off x="4654550" y="3627438"/>
            <a:ext cx="647700" cy="661987"/>
          </a:xfrm>
          <a:prstGeom prst="rect">
            <a:avLst/>
          </a:prstGeom>
          <a:noFill/>
          <a:ln w="9525">
            <a:solidFill>
              <a:schemeClr val="tx1"/>
            </a:solidFill>
            <a:miter lim="800000"/>
            <a:headEnd/>
            <a:tailEnd/>
          </a:ln>
        </p:spPr>
      </p:pic>
      <p:pic>
        <p:nvPicPr>
          <p:cNvPr id="39958" name="Picture 69" descr="PentiumSamll"/>
          <p:cNvPicPr>
            <a:picLocks noChangeAspect="1" noChangeArrowheads="1"/>
          </p:cNvPicPr>
          <p:nvPr/>
        </p:nvPicPr>
        <p:blipFill>
          <a:blip r:embed="rId11"/>
          <a:srcRect/>
          <a:stretch>
            <a:fillRect/>
          </a:stretch>
        </p:blipFill>
        <p:spPr bwMode="auto">
          <a:xfrm>
            <a:off x="3940175" y="2876550"/>
            <a:ext cx="608013" cy="669925"/>
          </a:xfrm>
          <a:prstGeom prst="rect">
            <a:avLst/>
          </a:prstGeom>
          <a:noFill/>
          <a:ln w="9525">
            <a:solidFill>
              <a:schemeClr val="tx1"/>
            </a:solidFill>
            <a:miter lim="800000"/>
            <a:headEnd/>
            <a:tailEnd/>
          </a:ln>
        </p:spPr>
      </p:pic>
      <p:pic>
        <p:nvPicPr>
          <p:cNvPr id="39959" name="Picture 70" descr="PentiumProSmall"/>
          <p:cNvPicPr>
            <a:picLocks noChangeAspect="1" noChangeArrowheads="1"/>
          </p:cNvPicPr>
          <p:nvPr/>
        </p:nvPicPr>
        <p:blipFill>
          <a:blip r:embed="rId10"/>
          <a:srcRect/>
          <a:stretch>
            <a:fillRect/>
          </a:stretch>
        </p:blipFill>
        <p:spPr bwMode="auto">
          <a:xfrm>
            <a:off x="5461000" y="3808413"/>
            <a:ext cx="469900" cy="481012"/>
          </a:xfrm>
          <a:prstGeom prst="rect">
            <a:avLst/>
          </a:prstGeom>
          <a:noFill/>
          <a:ln w="9525">
            <a:solidFill>
              <a:schemeClr val="tx1"/>
            </a:solidFill>
            <a:miter lim="800000"/>
            <a:headEnd/>
            <a:tailEnd/>
          </a:ln>
        </p:spPr>
      </p:pic>
      <p:pic>
        <p:nvPicPr>
          <p:cNvPr id="39960" name="Picture 71" descr="PentiumProSmall"/>
          <p:cNvPicPr>
            <a:picLocks noChangeAspect="1" noChangeArrowheads="1"/>
          </p:cNvPicPr>
          <p:nvPr/>
        </p:nvPicPr>
        <p:blipFill>
          <a:blip r:embed="rId12" cstate="print"/>
          <a:srcRect/>
          <a:stretch>
            <a:fillRect/>
          </a:stretch>
        </p:blipFill>
        <p:spPr bwMode="auto">
          <a:xfrm>
            <a:off x="6308725" y="3965575"/>
            <a:ext cx="339725" cy="323850"/>
          </a:xfrm>
          <a:prstGeom prst="rect">
            <a:avLst/>
          </a:prstGeom>
          <a:noFill/>
          <a:ln w="9525">
            <a:solidFill>
              <a:schemeClr val="tx1"/>
            </a:solidFill>
            <a:miter lim="800000"/>
            <a:headEnd/>
            <a:tailEnd/>
          </a:ln>
        </p:spPr>
      </p:pic>
      <p:pic>
        <p:nvPicPr>
          <p:cNvPr id="39961" name="Picture 73" descr="PentiumSamll"/>
          <p:cNvPicPr>
            <a:picLocks noChangeAspect="1" noChangeArrowheads="1"/>
          </p:cNvPicPr>
          <p:nvPr/>
        </p:nvPicPr>
        <p:blipFill>
          <a:blip r:embed="rId13"/>
          <a:srcRect/>
          <a:stretch>
            <a:fillRect/>
          </a:stretch>
        </p:blipFill>
        <p:spPr bwMode="auto">
          <a:xfrm>
            <a:off x="4779963" y="3111500"/>
            <a:ext cx="395287" cy="434975"/>
          </a:xfrm>
          <a:prstGeom prst="rect">
            <a:avLst/>
          </a:prstGeom>
          <a:noFill/>
          <a:ln w="9525">
            <a:solidFill>
              <a:schemeClr val="tx1"/>
            </a:solidFill>
            <a:miter lim="800000"/>
            <a:headEnd/>
            <a:tailEnd/>
          </a:ln>
        </p:spPr>
      </p:pic>
      <p:pic>
        <p:nvPicPr>
          <p:cNvPr id="39962" name="Picture 74" descr="PentiumSamll"/>
          <p:cNvPicPr>
            <a:picLocks noChangeAspect="1" noChangeArrowheads="1"/>
          </p:cNvPicPr>
          <p:nvPr/>
        </p:nvPicPr>
        <p:blipFill>
          <a:blip r:embed="rId14"/>
          <a:srcRect/>
          <a:stretch>
            <a:fillRect/>
          </a:stretch>
        </p:blipFill>
        <p:spPr bwMode="auto">
          <a:xfrm>
            <a:off x="5562600" y="3252788"/>
            <a:ext cx="266700" cy="293687"/>
          </a:xfrm>
          <a:prstGeom prst="rect">
            <a:avLst/>
          </a:prstGeom>
          <a:noFill/>
          <a:ln w="9525">
            <a:solidFill>
              <a:schemeClr val="tx1"/>
            </a:solidFill>
            <a:miter lim="800000"/>
            <a:headEnd/>
            <a:tailEnd/>
          </a:ln>
        </p:spPr>
      </p:pic>
      <p:pic>
        <p:nvPicPr>
          <p:cNvPr id="39963" name="Picture 75" descr="katmai"/>
          <p:cNvPicPr>
            <a:picLocks noChangeAspect="1" noChangeArrowheads="1"/>
          </p:cNvPicPr>
          <p:nvPr/>
        </p:nvPicPr>
        <p:blipFill>
          <a:blip r:embed="rId15"/>
          <a:srcRect/>
          <a:stretch>
            <a:fillRect/>
          </a:stretch>
        </p:blipFill>
        <p:spPr bwMode="auto">
          <a:xfrm>
            <a:off x="6284913" y="5048250"/>
            <a:ext cx="388937" cy="479425"/>
          </a:xfrm>
          <a:prstGeom prst="rect">
            <a:avLst/>
          </a:prstGeom>
          <a:noFill/>
          <a:ln w="9525">
            <a:solidFill>
              <a:schemeClr val="tx1"/>
            </a:solidFill>
            <a:miter lim="800000"/>
            <a:headEnd/>
            <a:tailEnd/>
          </a:ln>
        </p:spPr>
      </p:pic>
      <p:pic>
        <p:nvPicPr>
          <p:cNvPr id="39964" name="Picture 76" descr="coppermineSmall"/>
          <p:cNvPicPr>
            <a:picLocks noChangeAspect="1" noChangeArrowheads="1"/>
          </p:cNvPicPr>
          <p:nvPr/>
        </p:nvPicPr>
        <p:blipFill>
          <a:blip r:embed="rId16"/>
          <a:srcRect/>
          <a:stretch>
            <a:fillRect/>
          </a:stretch>
        </p:blipFill>
        <p:spPr bwMode="auto">
          <a:xfrm>
            <a:off x="6967538" y="5111750"/>
            <a:ext cx="420687" cy="349250"/>
          </a:xfrm>
          <a:prstGeom prst="rect">
            <a:avLst/>
          </a:prstGeom>
          <a:noFill/>
          <a:ln w="9525">
            <a:solidFill>
              <a:schemeClr val="tx1"/>
            </a:solidFill>
            <a:miter lim="800000"/>
            <a:headEnd/>
            <a:tailEnd/>
          </a:ln>
        </p:spPr>
      </p:pic>
      <p:pic>
        <p:nvPicPr>
          <p:cNvPr id="39965" name="Picture 77" descr="480DX06"/>
          <p:cNvPicPr>
            <a:picLocks noChangeAspect="1" noChangeArrowheads="1"/>
          </p:cNvPicPr>
          <p:nvPr/>
        </p:nvPicPr>
        <p:blipFill>
          <a:blip r:embed="rId17"/>
          <a:srcRect/>
          <a:stretch>
            <a:fillRect/>
          </a:stretch>
        </p:blipFill>
        <p:spPr bwMode="auto">
          <a:xfrm>
            <a:off x="4840288" y="2486025"/>
            <a:ext cx="274637" cy="285750"/>
          </a:xfrm>
          <a:prstGeom prst="rect">
            <a:avLst/>
          </a:prstGeom>
          <a:noFill/>
          <a:ln w="9525">
            <a:solidFill>
              <a:schemeClr val="tx1"/>
            </a:solidFill>
            <a:miter lim="800000"/>
            <a:headEnd/>
            <a:tailEnd/>
          </a:ln>
        </p:spPr>
      </p:pic>
      <p:grpSp>
        <p:nvGrpSpPr>
          <p:cNvPr id="2" name="Group 65"/>
          <p:cNvGrpSpPr>
            <a:grpSpLocks/>
          </p:cNvGrpSpPr>
          <p:nvPr/>
        </p:nvGrpSpPr>
        <p:grpSpPr bwMode="auto">
          <a:xfrm>
            <a:off x="5556250" y="4953000"/>
            <a:ext cx="3109913" cy="669925"/>
            <a:chOff x="3516" y="3120"/>
            <a:chExt cx="1959" cy="422"/>
          </a:xfrm>
        </p:grpSpPr>
        <p:sp>
          <p:nvSpPr>
            <p:cNvPr id="39971" name="Oval 50"/>
            <p:cNvSpPr>
              <a:spLocks noChangeAspect="1" noChangeArrowheads="1"/>
            </p:cNvSpPr>
            <p:nvPr/>
          </p:nvSpPr>
          <p:spPr bwMode="auto">
            <a:xfrm>
              <a:off x="3516" y="3120"/>
              <a:ext cx="1959" cy="422"/>
            </a:xfrm>
            <a:prstGeom prst="ellipse">
              <a:avLst/>
            </a:prstGeom>
            <a:noFill/>
            <a:ln w="28575" cap="sq">
              <a:solidFill>
                <a:srgbClr val="FF0B39"/>
              </a:solidFill>
              <a:round/>
              <a:headEnd type="none" w="sm" len="sm"/>
              <a:tailEnd type="none" w="sm" len="sm"/>
            </a:ln>
          </p:spPr>
          <p:txBody>
            <a:bodyPr wrap="none" anchor="ctr"/>
            <a:lstStyle/>
            <a:p>
              <a:endParaRPr lang="en-US"/>
            </a:p>
          </p:txBody>
        </p:sp>
        <p:sp>
          <p:nvSpPr>
            <p:cNvPr id="39972" name="Rectangle 51"/>
            <p:cNvSpPr>
              <a:spLocks noChangeAspect="1" noChangeArrowheads="1"/>
            </p:cNvSpPr>
            <p:nvPr/>
          </p:nvSpPr>
          <p:spPr bwMode="auto">
            <a:xfrm>
              <a:off x="4497" y="3207"/>
              <a:ext cx="174" cy="246"/>
            </a:xfrm>
            <a:prstGeom prst="rect">
              <a:avLst/>
            </a:prstGeom>
            <a:solidFill>
              <a:srgbClr val="66FF33">
                <a:alpha val="50195"/>
              </a:srgbClr>
            </a:solidFill>
            <a:ln w="28575" cap="sq">
              <a:solidFill>
                <a:srgbClr val="FF0B39"/>
              </a:solidFill>
              <a:miter lim="800000"/>
              <a:headEnd type="none" w="sm" len="sm"/>
              <a:tailEnd type="none" w="sm" len="sm"/>
            </a:ln>
          </p:spPr>
          <p:txBody>
            <a:bodyPr wrap="none" anchor="ctr"/>
            <a:lstStyle/>
            <a:p>
              <a:endParaRPr lang="en-US"/>
            </a:p>
          </p:txBody>
        </p:sp>
        <p:sp>
          <p:nvSpPr>
            <p:cNvPr id="39973" name="Rectangle 52"/>
            <p:cNvSpPr>
              <a:spLocks noChangeAspect="1" noChangeArrowheads="1"/>
            </p:cNvSpPr>
            <p:nvPr/>
          </p:nvSpPr>
          <p:spPr bwMode="auto">
            <a:xfrm>
              <a:off x="4999" y="3225"/>
              <a:ext cx="137" cy="216"/>
            </a:xfrm>
            <a:prstGeom prst="rect">
              <a:avLst/>
            </a:prstGeom>
            <a:solidFill>
              <a:srgbClr val="66FF33">
                <a:alpha val="50195"/>
              </a:srgbClr>
            </a:solidFill>
            <a:ln w="28575" cap="sq">
              <a:solidFill>
                <a:srgbClr val="FF0B39"/>
              </a:solidFill>
              <a:miter lim="800000"/>
              <a:headEnd type="none" w="sm" len="sm"/>
              <a:tailEnd type="none" w="sm" len="sm"/>
            </a:ln>
          </p:spPr>
          <p:txBody>
            <a:bodyPr wrap="none" anchor="ctr"/>
            <a:lstStyle/>
            <a:p>
              <a:endParaRPr lang="en-US"/>
            </a:p>
          </p:txBody>
        </p:sp>
        <p:sp>
          <p:nvSpPr>
            <p:cNvPr id="39974" name="Rectangle 60"/>
            <p:cNvSpPr>
              <a:spLocks noChangeAspect="1" noChangeArrowheads="1"/>
            </p:cNvSpPr>
            <p:nvPr/>
          </p:nvSpPr>
          <p:spPr bwMode="auto">
            <a:xfrm>
              <a:off x="3963" y="3176"/>
              <a:ext cx="264" cy="307"/>
            </a:xfrm>
            <a:prstGeom prst="rect">
              <a:avLst/>
            </a:prstGeom>
            <a:solidFill>
              <a:srgbClr val="66FF33">
                <a:alpha val="50195"/>
              </a:srgbClr>
            </a:solidFill>
            <a:ln w="28575" cap="sq">
              <a:solidFill>
                <a:srgbClr val="FF0B39"/>
              </a:solidFill>
              <a:miter lim="800000"/>
              <a:headEnd type="none" w="sm" len="sm"/>
              <a:tailEnd type="none" w="sm" len="sm"/>
            </a:ln>
          </p:spPr>
          <p:txBody>
            <a:bodyPr wrap="none" anchor="ctr"/>
            <a:lstStyle/>
            <a:p>
              <a:endParaRPr lang="en-US"/>
            </a:p>
          </p:txBody>
        </p:sp>
      </p:grpSp>
      <p:grpSp>
        <p:nvGrpSpPr>
          <p:cNvPr id="3" name="Group 86"/>
          <p:cNvGrpSpPr>
            <a:grpSpLocks/>
          </p:cNvGrpSpPr>
          <p:nvPr/>
        </p:nvGrpSpPr>
        <p:grpSpPr bwMode="auto">
          <a:xfrm>
            <a:off x="7643813" y="5864225"/>
            <a:ext cx="581025" cy="422275"/>
            <a:chOff x="4815" y="3694"/>
            <a:chExt cx="366" cy="266"/>
          </a:xfrm>
        </p:grpSpPr>
        <p:pic>
          <p:nvPicPr>
            <p:cNvPr id="39968" name="Picture 63" descr="P4small"/>
            <p:cNvPicPr>
              <a:picLocks noChangeArrowheads="1"/>
            </p:cNvPicPr>
            <p:nvPr/>
          </p:nvPicPr>
          <p:blipFill>
            <a:blip r:embed="rId18" cstate="print"/>
            <a:srcRect/>
            <a:stretch>
              <a:fillRect/>
            </a:stretch>
          </p:blipFill>
          <p:spPr bwMode="auto">
            <a:xfrm>
              <a:off x="4819" y="3698"/>
              <a:ext cx="251" cy="259"/>
            </a:xfrm>
            <a:prstGeom prst="rect">
              <a:avLst/>
            </a:prstGeom>
            <a:noFill/>
            <a:ln w="19050">
              <a:noFill/>
              <a:miter lim="800000"/>
              <a:headEnd/>
              <a:tailEnd/>
            </a:ln>
          </p:spPr>
        </p:pic>
        <p:pic>
          <p:nvPicPr>
            <p:cNvPr id="39969" name="Picture 82"/>
            <p:cNvPicPr>
              <a:picLocks noChangeAspect="1" noChangeArrowheads="1"/>
            </p:cNvPicPr>
            <p:nvPr/>
          </p:nvPicPr>
          <p:blipFill>
            <a:blip r:embed="rId19"/>
            <a:srcRect/>
            <a:stretch>
              <a:fillRect/>
            </a:stretch>
          </p:blipFill>
          <p:spPr bwMode="auto">
            <a:xfrm>
              <a:off x="5070" y="3698"/>
              <a:ext cx="108" cy="260"/>
            </a:xfrm>
            <a:prstGeom prst="rect">
              <a:avLst/>
            </a:prstGeom>
            <a:noFill/>
            <a:ln w="12700">
              <a:noFill/>
              <a:miter lim="800000"/>
              <a:headEnd type="none" w="sm" len="sm"/>
              <a:tailEnd type="none" w="sm" len="sm"/>
            </a:ln>
          </p:spPr>
        </p:pic>
        <p:sp>
          <p:nvSpPr>
            <p:cNvPr id="39970" name="Rectangle 84"/>
            <p:cNvSpPr>
              <a:spLocks noChangeArrowheads="1"/>
            </p:cNvSpPr>
            <p:nvPr/>
          </p:nvSpPr>
          <p:spPr bwMode="auto">
            <a:xfrm>
              <a:off x="4815" y="3694"/>
              <a:ext cx="366" cy="266"/>
            </a:xfrm>
            <a:prstGeom prst="rect">
              <a:avLst/>
            </a:prstGeom>
            <a:noFill/>
            <a:ln w="12700">
              <a:solidFill>
                <a:schemeClr val="tx1"/>
              </a:solidFill>
              <a:miter lim="800000"/>
              <a:headEnd type="none" w="sm" len="sm"/>
              <a:tailEnd type="none" w="sm" len="sm"/>
            </a:ln>
          </p:spPr>
          <p:txBody>
            <a:bodyPr wrap="none" anchor="ctr"/>
            <a:lstStyle/>
            <a:p>
              <a:endParaRPr lang="en-US"/>
            </a:p>
          </p:txBody>
        </p:sp>
      </p:grpSp>
    </p:spTree>
  </p:cSld>
  <p:clrMapOvr>
    <a:masterClrMapping/>
  </p:clrMapOvr>
  <p:transition advTm="396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endParaRPr lang="en-US" dirty="0" smtClean="0">
              <a:ea typeface="ＭＳ Ｐゴシック" pitchFamily="34" charset="-128"/>
            </a:endParaRPr>
          </a:p>
        </p:txBody>
      </p:sp>
      <p:sp>
        <p:nvSpPr>
          <p:cNvPr id="6861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7BEE2BA-AFCD-4B18-8A65-92E9DC67A2E6}" type="slidenum">
              <a:rPr lang="en-US" sz="1600">
                <a:solidFill>
                  <a:srgbClr val="000000"/>
                </a:solidFill>
                <a:latin typeface="Garamond" pitchFamily="18" charset="0"/>
              </a:rPr>
              <a:pPr eaLnBrk="1" hangingPunct="1"/>
              <a:t>31</a:t>
            </a:fld>
            <a:endParaRPr lang="en-US" sz="1600">
              <a:solidFill>
                <a:srgbClr val="000000"/>
              </a:solidFill>
              <a:latin typeface="Garamond" pitchFamily="18" charset="0"/>
            </a:endParaRPr>
          </a:p>
        </p:txBody>
      </p:sp>
      <p:pic>
        <p:nvPicPr>
          <p:cNvPr id="6861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5000" y="80963"/>
            <a:ext cx="7061200" cy="616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extBox 4"/>
          <p:cNvSpPr txBox="1">
            <a:spLocks noChangeArrowheads="1"/>
          </p:cNvSpPr>
          <p:nvPr/>
        </p:nvSpPr>
        <p:spPr bwMode="auto">
          <a:xfrm>
            <a:off x="228600" y="6138863"/>
            <a:ext cx="67849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600">
                <a:solidFill>
                  <a:srgbClr val="000000"/>
                </a:solidFill>
                <a:latin typeface="Tahoma" pitchFamily="34" charset="0"/>
                <a:cs typeface="Arial" pitchFamily="34" charset="0"/>
              </a:rPr>
              <a:t>Number of transistors on an integrated circuit doubles ~ every two years</a:t>
            </a:r>
            <a:endParaRPr lang="en-US" sz="1600">
              <a:cs typeface="Arial" pitchFamily="34" charset="0"/>
            </a:endParaRPr>
          </a:p>
        </p:txBody>
      </p:sp>
      <p:sp>
        <p:nvSpPr>
          <p:cNvPr id="68613" name="TextBox 4"/>
          <p:cNvSpPr txBox="1">
            <a:spLocks noChangeArrowheads="1"/>
          </p:cNvSpPr>
          <p:nvPr/>
        </p:nvSpPr>
        <p:spPr bwMode="auto">
          <a:xfrm>
            <a:off x="304800" y="6570663"/>
            <a:ext cx="18653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200">
                <a:solidFill>
                  <a:srgbClr val="000000"/>
                </a:solidFill>
                <a:latin typeface="Tahoma" pitchFamily="34" charset="0"/>
                <a:cs typeface="Arial" pitchFamily="34" charset="0"/>
              </a:rPr>
              <a:t>Image source: Wikipedia</a:t>
            </a:r>
            <a:endParaRPr lang="en-US" sz="1200">
              <a:cs typeface="Arial" pitchFamily="34" charset="0"/>
            </a:endParaRPr>
          </a:p>
        </p:txBody>
      </p:sp>
    </p:spTree>
    <p:extLst>
      <p:ext uri="{BB962C8B-B14F-4D97-AF65-F5344CB8AC3E}">
        <p14:creationId xmlns:p14="http://schemas.microsoft.com/office/powerpoint/2010/main" val="16681393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50" name="Text Box 131"/>
          <p:cNvSpPr txBox="1">
            <a:spLocks noChangeArrowheads="1"/>
          </p:cNvSpPr>
          <p:nvPr/>
        </p:nvSpPr>
        <p:spPr bwMode="auto">
          <a:xfrm>
            <a:off x="3810000" y="6400800"/>
            <a:ext cx="1495425" cy="336550"/>
          </a:xfrm>
          <a:prstGeom prst="rect">
            <a:avLst/>
          </a:prstGeom>
          <a:noFill/>
          <a:ln w="12700">
            <a:noFill/>
            <a:miter lim="800000"/>
            <a:headEnd/>
            <a:tailEnd/>
          </a:ln>
        </p:spPr>
        <p:txBody>
          <a:bodyPr wrap="none">
            <a:spAutoFit/>
          </a:bodyPr>
          <a:lstStyle/>
          <a:p>
            <a:pPr eaLnBrk="0" hangingPunct="0"/>
            <a:r>
              <a:rPr lang="en-US" sz="1600"/>
              <a:t>Courtesy, Intel</a:t>
            </a:r>
          </a:p>
        </p:txBody>
      </p:sp>
      <p:sp>
        <p:nvSpPr>
          <p:cNvPr id="5" name="Title 4"/>
          <p:cNvSpPr>
            <a:spLocks noGrp="1"/>
          </p:cNvSpPr>
          <p:nvPr>
            <p:ph type="title"/>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800"/>
            <a:ext cx="9175203"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0" y="228600"/>
            <a:ext cx="9106829"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131"/>
          <p:cNvSpPr txBox="1">
            <a:spLocks noChangeArrowheads="1"/>
          </p:cNvSpPr>
          <p:nvPr/>
        </p:nvSpPr>
        <p:spPr bwMode="auto">
          <a:xfrm>
            <a:off x="3810000" y="6400800"/>
            <a:ext cx="1495425" cy="336550"/>
          </a:xfrm>
          <a:prstGeom prst="rect">
            <a:avLst/>
          </a:prstGeom>
          <a:noFill/>
          <a:ln w="12700">
            <a:noFill/>
            <a:miter lim="800000"/>
            <a:headEnd/>
            <a:tailEnd/>
          </a:ln>
        </p:spPr>
        <p:txBody>
          <a:bodyPr wrap="none">
            <a:spAutoFit/>
          </a:bodyPr>
          <a:lstStyle/>
          <a:p>
            <a:pPr eaLnBrk="0" hangingPunct="0"/>
            <a:r>
              <a:rPr lang="en-US" sz="1600"/>
              <a:t>Courtesy, Intel</a:t>
            </a:r>
          </a:p>
        </p:txBody>
      </p:sp>
    </p:spTree>
    <p:extLst>
      <p:ext uri="{BB962C8B-B14F-4D97-AF65-F5344CB8AC3E}">
        <p14:creationId xmlns:p14="http://schemas.microsoft.com/office/powerpoint/2010/main" val="3580621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5" name="Text Box 131"/>
          <p:cNvSpPr txBox="1">
            <a:spLocks noChangeArrowheads="1"/>
          </p:cNvSpPr>
          <p:nvPr/>
        </p:nvSpPr>
        <p:spPr bwMode="auto">
          <a:xfrm>
            <a:off x="3810000" y="6400800"/>
            <a:ext cx="1495425" cy="336550"/>
          </a:xfrm>
          <a:prstGeom prst="rect">
            <a:avLst/>
          </a:prstGeom>
          <a:noFill/>
          <a:ln w="12700">
            <a:noFill/>
            <a:miter lim="800000"/>
            <a:headEnd/>
            <a:tailEnd/>
          </a:ln>
        </p:spPr>
        <p:txBody>
          <a:bodyPr wrap="none">
            <a:spAutoFit/>
          </a:bodyPr>
          <a:lstStyle/>
          <a:p>
            <a:pPr eaLnBrk="0" hangingPunct="0"/>
            <a:r>
              <a:rPr lang="en-US" sz="1600" dirty="0"/>
              <a:t>Courtesy, Intel</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72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3365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350838"/>
            <a:ext cx="8229600" cy="762000"/>
          </a:xfrm>
        </p:spPr>
        <p:txBody>
          <a:bodyPr/>
          <a:lstStyle/>
          <a:p>
            <a:pPr eaLnBrk="1" hangingPunct="1"/>
            <a:r>
              <a:rPr lang="en-US" dirty="0" smtClean="0"/>
              <a:t>Power will be a major problem</a:t>
            </a:r>
          </a:p>
        </p:txBody>
      </p:sp>
      <p:sp>
        <p:nvSpPr>
          <p:cNvPr id="49155" name="Rectangle 3"/>
          <p:cNvSpPr>
            <a:spLocks noChangeArrowheads="1"/>
          </p:cNvSpPr>
          <p:nvPr/>
        </p:nvSpPr>
        <p:spPr bwMode="auto">
          <a:xfrm>
            <a:off x="2257425" y="1271588"/>
            <a:ext cx="5218113" cy="3173412"/>
          </a:xfrm>
          <a:prstGeom prst="rect">
            <a:avLst/>
          </a:prstGeom>
          <a:noFill/>
          <a:ln w="9525">
            <a:noFill/>
            <a:miter lim="800000"/>
            <a:headEnd/>
            <a:tailEnd/>
          </a:ln>
        </p:spPr>
        <p:txBody>
          <a:bodyPr/>
          <a:lstStyle/>
          <a:p>
            <a:endParaRPr lang="en-US"/>
          </a:p>
        </p:txBody>
      </p:sp>
      <p:sp>
        <p:nvSpPr>
          <p:cNvPr id="49156" name="Rectangle 4"/>
          <p:cNvSpPr>
            <a:spLocks noChangeArrowheads="1"/>
          </p:cNvSpPr>
          <p:nvPr/>
        </p:nvSpPr>
        <p:spPr bwMode="auto">
          <a:xfrm>
            <a:off x="2257425" y="1271588"/>
            <a:ext cx="5218113" cy="3173412"/>
          </a:xfrm>
          <a:prstGeom prst="rect">
            <a:avLst/>
          </a:prstGeom>
          <a:noFill/>
          <a:ln w="28575">
            <a:solidFill>
              <a:schemeClr val="tx2"/>
            </a:solidFill>
            <a:miter lim="800000"/>
            <a:headEnd/>
            <a:tailEnd/>
          </a:ln>
        </p:spPr>
        <p:txBody>
          <a:bodyPr/>
          <a:lstStyle/>
          <a:p>
            <a:endParaRPr lang="en-US"/>
          </a:p>
        </p:txBody>
      </p:sp>
      <p:sp>
        <p:nvSpPr>
          <p:cNvPr id="49157" name="Rectangle 5"/>
          <p:cNvSpPr>
            <a:spLocks noChangeArrowheads="1"/>
          </p:cNvSpPr>
          <p:nvPr/>
        </p:nvSpPr>
        <p:spPr bwMode="auto">
          <a:xfrm>
            <a:off x="2500313" y="4302125"/>
            <a:ext cx="57150" cy="200025"/>
          </a:xfrm>
          <a:prstGeom prst="rect">
            <a:avLst/>
          </a:prstGeom>
          <a:solidFill>
            <a:srgbClr val="000000"/>
          </a:solidFill>
          <a:ln w="9525">
            <a:solidFill>
              <a:schemeClr val="tx2"/>
            </a:solidFill>
            <a:miter lim="800000"/>
            <a:headEnd/>
            <a:tailEnd/>
          </a:ln>
        </p:spPr>
        <p:txBody>
          <a:bodyPr/>
          <a:lstStyle/>
          <a:p>
            <a:endParaRPr lang="en-US"/>
          </a:p>
        </p:txBody>
      </p:sp>
      <p:sp>
        <p:nvSpPr>
          <p:cNvPr id="49158" name="Rectangle 6"/>
          <p:cNvSpPr>
            <a:spLocks noChangeArrowheads="1"/>
          </p:cNvSpPr>
          <p:nvPr/>
        </p:nvSpPr>
        <p:spPr bwMode="auto">
          <a:xfrm>
            <a:off x="2371725" y="4445000"/>
            <a:ext cx="185738" cy="57150"/>
          </a:xfrm>
          <a:prstGeom prst="rect">
            <a:avLst/>
          </a:prstGeom>
          <a:solidFill>
            <a:srgbClr val="000000"/>
          </a:solidFill>
          <a:ln w="9525">
            <a:solidFill>
              <a:schemeClr val="tx2"/>
            </a:solidFill>
            <a:miter lim="800000"/>
            <a:headEnd/>
            <a:tailEnd/>
          </a:ln>
        </p:spPr>
        <p:txBody>
          <a:bodyPr/>
          <a:lstStyle/>
          <a:p>
            <a:endParaRPr lang="en-US"/>
          </a:p>
        </p:txBody>
      </p:sp>
      <p:sp>
        <p:nvSpPr>
          <p:cNvPr id="49159" name="Rectangle 7"/>
          <p:cNvSpPr>
            <a:spLocks noChangeArrowheads="1"/>
          </p:cNvSpPr>
          <p:nvPr/>
        </p:nvSpPr>
        <p:spPr bwMode="auto">
          <a:xfrm>
            <a:off x="2859088" y="4202113"/>
            <a:ext cx="57150" cy="300037"/>
          </a:xfrm>
          <a:prstGeom prst="rect">
            <a:avLst/>
          </a:prstGeom>
          <a:solidFill>
            <a:srgbClr val="000000"/>
          </a:solidFill>
          <a:ln w="9525">
            <a:noFill/>
            <a:miter lim="800000"/>
            <a:headEnd/>
            <a:tailEnd/>
          </a:ln>
        </p:spPr>
        <p:txBody>
          <a:bodyPr/>
          <a:lstStyle/>
          <a:p>
            <a:endParaRPr lang="en-US"/>
          </a:p>
        </p:txBody>
      </p:sp>
      <p:sp>
        <p:nvSpPr>
          <p:cNvPr id="49160" name="Rectangle 8"/>
          <p:cNvSpPr>
            <a:spLocks noChangeArrowheads="1"/>
          </p:cNvSpPr>
          <p:nvPr/>
        </p:nvSpPr>
        <p:spPr bwMode="auto">
          <a:xfrm>
            <a:off x="2716213" y="4445000"/>
            <a:ext cx="200025" cy="57150"/>
          </a:xfrm>
          <a:prstGeom prst="rect">
            <a:avLst/>
          </a:prstGeom>
          <a:solidFill>
            <a:srgbClr val="000000"/>
          </a:solidFill>
          <a:ln w="9525">
            <a:solidFill>
              <a:schemeClr val="tx2"/>
            </a:solidFill>
            <a:miter lim="800000"/>
            <a:headEnd/>
            <a:tailEnd/>
          </a:ln>
        </p:spPr>
        <p:txBody>
          <a:bodyPr/>
          <a:lstStyle/>
          <a:p>
            <a:endParaRPr lang="en-US"/>
          </a:p>
        </p:txBody>
      </p:sp>
      <p:sp>
        <p:nvSpPr>
          <p:cNvPr id="49161" name="Rectangle 9"/>
          <p:cNvSpPr>
            <a:spLocks noChangeArrowheads="1"/>
          </p:cNvSpPr>
          <p:nvPr/>
        </p:nvSpPr>
        <p:spPr bwMode="auto">
          <a:xfrm>
            <a:off x="3201988" y="4087813"/>
            <a:ext cx="57150" cy="414337"/>
          </a:xfrm>
          <a:prstGeom prst="rect">
            <a:avLst/>
          </a:prstGeom>
          <a:solidFill>
            <a:srgbClr val="000000"/>
          </a:solidFill>
          <a:ln w="9525">
            <a:noFill/>
            <a:miter lim="800000"/>
            <a:headEnd/>
            <a:tailEnd/>
          </a:ln>
        </p:spPr>
        <p:txBody>
          <a:bodyPr/>
          <a:lstStyle/>
          <a:p>
            <a:endParaRPr lang="en-US"/>
          </a:p>
        </p:txBody>
      </p:sp>
      <p:sp>
        <p:nvSpPr>
          <p:cNvPr id="49162" name="Rectangle 10"/>
          <p:cNvSpPr>
            <a:spLocks noChangeArrowheads="1"/>
          </p:cNvSpPr>
          <p:nvPr/>
        </p:nvSpPr>
        <p:spPr bwMode="auto">
          <a:xfrm>
            <a:off x="3073400" y="4445000"/>
            <a:ext cx="185738" cy="57150"/>
          </a:xfrm>
          <a:prstGeom prst="rect">
            <a:avLst/>
          </a:prstGeom>
          <a:solidFill>
            <a:srgbClr val="000000"/>
          </a:solidFill>
          <a:ln w="9525">
            <a:solidFill>
              <a:schemeClr val="tx2"/>
            </a:solidFill>
            <a:miter lim="800000"/>
            <a:headEnd/>
            <a:tailEnd/>
          </a:ln>
        </p:spPr>
        <p:txBody>
          <a:bodyPr/>
          <a:lstStyle/>
          <a:p>
            <a:endParaRPr lang="en-US"/>
          </a:p>
        </p:txBody>
      </p:sp>
      <p:sp>
        <p:nvSpPr>
          <p:cNvPr id="49163" name="Rectangle 11"/>
          <p:cNvSpPr>
            <a:spLocks noChangeArrowheads="1"/>
          </p:cNvSpPr>
          <p:nvPr/>
        </p:nvSpPr>
        <p:spPr bwMode="auto">
          <a:xfrm>
            <a:off x="3544888" y="4044950"/>
            <a:ext cx="57150" cy="457200"/>
          </a:xfrm>
          <a:prstGeom prst="rect">
            <a:avLst/>
          </a:prstGeom>
          <a:solidFill>
            <a:srgbClr val="000000"/>
          </a:solidFill>
          <a:ln w="9525">
            <a:noFill/>
            <a:miter lim="800000"/>
            <a:headEnd/>
            <a:tailEnd/>
          </a:ln>
        </p:spPr>
        <p:txBody>
          <a:bodyPr/>
          <a:lstStyle/>
          <a:p>
            <a:endParaRPr lang="en-US"/>
          </a:p>
        </p:txBody>
      </p:sp>
      <p:sp>
        <p:nvSpPr>
          <p:cNvPr id="49164" name="Rectangle 12"/>
          <p:cNvSpPr>
            <a:spLocks noChangeArrowheads="1"/>
          </p:cNvSpPr>
          <p:nvPr/>
        </p:nvSpPr>
        <p:spPr bwMode="auto">
          <a:xfrm>
            <a:off x="3416300" y="4445000"/>
            <a:ext cx="185738" cy="57150"/>
          </a:xfrm>
          <a:prstGeom prst="rect">
            <a:avLst/>
          </a:prstGeom>
          <a:solidFill>
            <a:srgbClr val="000000"/>
          </a:solidFill>
          <a:ln w="9525">
            <a:solidFill>
              <a:schemeClr val="tx2"/>
            </a:solidFill>
            <a:miter lim="800000"/>
            <a:headEnd/>
            <a:tailEnd/>
          </a:ln>
        </p:spPr>
        <p:txBody>
          <a:bodyPr/>
          <a:lstStyle/>
          <a:p>
            <a:endParaRPr lang="en-US"/>
          </a:p>
        </p:txBody>
      </p:sp>
      <p:sp>
        <p:nvSpPr>
          <p:cNvPr id="49165" name="Rectangle 13"/>
          <p:cNvSpPr>
            <a:spLocks noChangeArrowheads="1"/>
          </p:cNvSpPr>
          <p:nvPr/>
        </p:nvSpPr>
        <p:spPr bwMode="auto">
          <a:xfrm>
            <a:off x="3902075" y="3716338"/>
            <a:ext cx="57150" cy="785812"/>
          </a:xfrm>
          <a:prstGeom prst="rect">
            <a:avLst/>
          </a:prstGeom>
          <a:solidFill>
            <a:srgbClr val="000000"/>
          </a:solidFill>
          <a:ln w="9525">
            <a:noFill/>
            <a:miter lim="800000"/>
            <a:headEnd/>
            <a:tailEnd/>
          </a:ln>
        </p:spPr>
        <p:txBody>
          <a:bodyPr/>
          <a:lstStyle/>
          <a:p>
            <a:endParaRPr lang="en-US"/>
          </a:p>
        </p:txBody>
      </p:sp>
      <p:sp>
        <p:nvSpPr>
          <p:cNvPr id="49166" name="Rectangle 14"/>
          <p:cNvSpPr>
            <a:spLocks noChangeArrowheads="1"/>
          </p:cNvSpPr>
          <p:nvPr/>
        </p:nvSpPr>
        <p:spPr bwMode="auto">
          <a:xfrm>
            <a:off x="3759200" y="4445000"/>
            <a:ext cx="200025" cy="57150"/>
          </a:xfrm>
          <a:prstGeom prst="rect">
            <a:avLst/>
          </a:prstGeom>
          <a:solidFill>
            <a:srgbClr val="000000"/>
          </a:solidFill>
          <a:ln w="9525">
            <a:solidFill>
              <a:schemeClr val="tx2"/>
            </a:solidFill>
            <a:miter lim="800000"/>
            <a:headEnd/>
            <a:tailEnd/>
          </a:ln>
        </p:spPr>
        <p:txBody>
          <a:bodyPr/>
          <a:lstStyle/>
          <a:p>
            <a:endParaRPr lang="en-US"/>
          </a:p>
        </p:txBody>
      </p:sp>
      <p:sp>
        <p:nvSpPr>
          <p:cNvPr id="49167" name="Rectangle 15"/>
          <p:cNvSpPr>
            <a:spLocks noChangeArrowheads="1"/>
          </p:cNvSpPr>
          <p:nvPr/>
        </p:nvSpPr>
        <p:spPr bwMode="auto">
          <a:xfrm>
            <a:off x="4244975" y="3673475"/>
            <a:ext cx="57150" cy="828675"/>
          </a:xfrm>
          <a:prstGeom prst="rect">
            <a:avLst/>
          </a:prstGeom>
          <a:solidFill>
            <a:srgbClr val="000000"/>
          </a:solidFill>
          <a:ln w="9525">
            <a:noFill/>
            <a:miter lim="800000"/>
            <a:headEnd/>
            <a:tailEnd/>
          </a:ln>
        </p:spPr>
        <p:txBody>
          <a:bodyPr/>
          <a:lstStyle/>
          <a:p>
            <a:endParaRPr lang="en-US"/>
          </a:p>
        </p:txBody>
      </p:sp>
      <p:sp>
        <p:nvSpPr>
          <p:cNvPr id="49168" name="Rectangle 16"/>
          <p:cNvSpPr>
            <a:spLocks noChangeArrowheads="1"/>
          </p:cNvSpPr>
          <p:nvPr/>
        </p:nvSpPr>
        <p:spPr bwMode="auto">
          <a:xfrm>
            <a:off x="4116388" y="4445000"/>
            <a:ext cx="185737" cy="57150"/>
          </a:xfrm>
          <a:prstGeom prst="rect">
            <a:avLst/>
          </a:prstGeom>
          <a:solidFill>
            <a:srgbClr val="000000"/>
          </a:solidFill>
          <a:ln w="9525">
            <a:solidFill>
              <a:schemeClr val="tx2"/>
            </a:solidFill>
            <a:miter lim="800000"/>
            <a:headEnd/>
            <a:tailEnd/>
          </a:ln>
        </p:spPr>
        <p:txBody>
          <a:bodyPr/>
          <a:lstStyle/>
          <a:p>
            <a:endParaRPr lang="en-US"/>
          </a:p>
        </p:txBody>
      </p:sp>
      <p:sp>
        <p:nvSpPr>
          <p:cNvPr id="49169" name="Rectangle 17"/>
          <p:cNvSpPr>
            <a:spLocks noChangeArrowheads="1"/>
          </p:cNvSpPr>
          <p:nvPr/>
        </p:nvSpPr>
        <p:spPr bwMode="auto">
          <a:xfrm>
            <a:off x="4587875" y="3802063"/>
            <a:ext cx="57150" cy="700087"/>
          </a:xfrm>
          <a:prstGeom prst="rect">
            <a:avLst/>
          </a:prstGeom>
          <a:solidFill>
            <a:srgbClr val="000000"/>
          </a:solidFill>
          <a:ln w="9525">
            <a:noFill/>
            <a:miter lim="800000"/>
            <a:headEnd/>
            <a:tailEnd/>
          </a:ln>
        </p:spPr>
        <p:txBody>
          <a:bodyPr/>
          <a:lstStyle/>
          <a:p>
            <a:endParaRPr lang="en-US"/>
          </a:p>
        </p:txBody>
      </p:sp>
      <p:sp>
        <p:nvSpPr>
          <p:cNvPr id="49170" name="Rectangle 18"/>
          <p:cNvSpPr>
            <a:spLocks noChangeArrowheads="1"/>
          </p:cNvSpPr>
          <p:nvPr/>
        </p:nvSpPr>
        <p:spPr bwMode="auto">
          <a:xfrm>
            <a:off x="4459288" y="4445000"/>
            <a:ext cx="185737" cy="57150"/>
          </a:xfrm>
          <a:prstGeom prst="rect">
            <a:avLst/>
          </a:prstGeom>
          <a:solidFill>
            <a:srgbClr val="000000"/>
          </a:solidFill>
          <a:ln w="9525">
            <a:solidFill>
              <a:schemeClr val="tx2"/>
            </a:solidFill>
            <a:miter lim="800000"/>
            <a:headEnd/>
            <a:tailEnd/>
          </a:ln>
        </p:spPr>
        <p:txBody>
          <a:bodyPr/>
          <a:lstStyle/>
          <a:p>
            <a:endParaRPr lang="en-US"/>
          </a:p>
        </p:txBody>
      </p:sp>
      <p:sp>
        <p:nvSpPr>
          <p:cNvPr id="49171" name="Rectangle 19"/>
          <p:cNvSpPr>
            <a:spLocks noChangeArrowheads="1"/>
          </p:cNvSpPr>
          <p:nvPr/>
        </p:nvSpPr>
        <p:spPr bwMode="auto">
          <a:xfrm>
            <a:off x="4945063" y="3659188"/>
            <a:ext cx="57150" cy="842962"/>
          </a:xfrm>
          <a:prstGeom prst="rect">
            <a:avLst/>
          </a:prstGeom>
          <a:solidFill>
            <a:srgbClr val="000000"/>
          </a:solidFill>
          <a:ln w="9525">
            <a:noFill/>
            <a:miter lim="800000"/>
            <a:headEnd/>
            <a:tailEnd/>
          </a:ln>
        </p:spPr>
        <p:txBody>
          <a:bodyPr/>
          <a:lstStyle/>
          <a:p>
            <a:endParaRPr lang="en-US"/>
          </a:p>
        </p:txBody>
      </p:sp>
      <p:sp>
        <p:nvSpPr>
          <p:cNvPr id="49172" name="Rectangle 20"/>
          <p:cNvSpPr>
            <a:spLocks noChangeArrowheads="1"/>
          </p:cNvSpPr>
          <p:nvPr/>
        </p:nvSpPr>
        <p:spPr bwMode="auto">
          <a:xfrm>
            <a:off x="4802188" y="4445000"/>
            <a:ext cx="200025" cy="57150"/>
          </a:xfrm>
          <a:prstGeom prst="rect">
            <a:avLst/>
          </a:prstGeom>
          <a:solidFill>
            <a:srgbClr val="000000"/>
          </a:solidFill>
          <a:ln w="9525">
            <a:solidFill>
              <a:schemeClr val="tx2"/>
            </a:solidFill>
            <a:miter lim="800000"/>
            <a:headEnd/>
            <a:tailEnd/>
          </a:ln>
        </p:spPr>
        <p:txBody>
          <a:bodyPr/>
          <a:lstStyle/>
          <a:p>
            <a:endParaRPr lang="en-US"/>
          </a:p>
        </p:txBody>
      </p:sp>
      <p:sp>
        <p:nvSpPr>
          <p:cNvPr id="49173" name="Rectangle 21"/>
          <p:cNvSpPr>
            <a:spLocks noChangeArrowheads="1"/>
          </p:cNvSpPr>
          <p:nvPr/>
        </p:nvSpPr>
        <p:spPr bwMode="auto">
          <a:xfrm>
            <a:off x="5287963" y="3316288"/>
            <a:ext cx="57150" cy="1185862"/>
          </a:xfrm>
          <a:prstGeom prst="rect">
            <a:avLst/>
          </a:prstGeom>
          <a:solidFill>
            <a:srgbClr val="000000"/>
          </a:solidFill>
          <a:ln w="9525">
            <a:noFill/>
            <a:miter lim="800000"/>
            <a:headEnd/>
            <a:tailEnd/>
          </a:ln>
        </p:spPr>
        <p:txBody>
          <a:bodyPr/>
          <a:lstStyle/>
          <a:p>
            <a:endParaRPr lang="en-US"/>
          </a:p>
        </p:txBody>
      </p:sp>
      <p:sp>
        <p:nvSpPr>
          <p:cNvPr id="49174" name="Rectangle 22"/>
          <p:cNvSpPr>
            <a:spLocks noChangeArrowheads="1"/>
          </p:cNvSpPr>
          <p:nvPr/>
        </p:nvSpPr>
        <p:spPr bwMode="auto">
          <a:xfrm>
            <a:off x="5159375" y="4445000"/>
            <a:ext cx="185738" cy="57150"/>
          </a:xfrm>
          <a:prstGeom prst="rect">
            <a:avLst/>
          </a:prstGeom>
          <a:solidFill>
            <a:srgbClr val="000000"/>
          </a:solidFill>
          <a:ln w="9525">
            <a:solidFill>
              <a:schemeClr val="tx2"/>
            </a:solidFill>
            <a:miter lim="800000"/>
            <a:headEnd/>
            <a:tailEnd/>
          </a:ln>
        </p:spPr>
        <p:txBody>
          <a:bodyPr/>
          <a:lstStyle/>
          <a:p>
            <a:endParaRPr lang="en-US"/>
          </a:p>
        </p:txBody>
      </p:sp>
      <p:sp>
        <p:nvSpPr>
          <p:cNvPr id="49175" name="Rectangle 23"/>
          <p:cNvSpPr>
            <a:spLocks noChangeArrowheads="1"/>
          </p:cNvSpPr>
          <p:nvPr/>
        </p:nvSpPr>
        <p:spPr bwMode="auto">
          <a:xfrm>
            <a:off x="5630863" y="3187700"/>
            <a:ext cx="57150" cy="1314450"/>
          </a:xfrm>
          <a:prstGeom prst="rect">
            <a:avLst/>
          </a:prstGeom>
          <a:solidFill>
            <a:srgbClr val="000000"/>
          </a:solidFill>
          <a:ln w="9525">
            <a:noFill/>
            <a:miter lim="800000"/>
            <a:headEnd/>
            <a:tailEnd/>
          </a:ln>
        </p:spPr>
        <p:txBody>
          <a:bodyPr/>
          <a:lstStyle/>
          <a:p>
            <a:endParaRPr lang="en-US"/>
          </a:p>
        </p:txBody>
      </p:sp>
      <p:sp>
        <p:nvSpPr>
          <p:cNvPr id="49176" name="Rectangle 24"/>
          <p:cNvSpPr>
            <a:spLocks noChangeArrowheads="1"/>
          </p:cNvSpPr>
          <p:nvPr/>
        </p:nvSpPr>
        <p:spPr bwMode="auto">
          <a:xfrm>
            <a:off x="5502275" y="4445000"/>
            <a:ext cx="185738" cy="57150"/>
          </a:xfrm>
          <a:prstGeom prst="rect">
            <a:avLst/>
          </a:prstGeom>
          <a:solidFill>
            <a:srgbClr val="000000"/>
          </a:solidFill>
          <a:ln w="9525">
            <a:solidFill>
              <a:schemeClr val="tx2"/>
            </a:solidFill>
            <a:miter lim="800000"/>
            <a:headEnd/>
            <a:tailEnd/>
          </a:ln>
        </p:spPr>
        <p:txBody>
          <a:bodyPr/>
          <a:lstStyle/>
          <a:p>
            <a:endParaRPr lang="en-US"/>
          </a:p>
        </p:txBody>
      </p:sp>
      <p:sp>
        <p:nvSpPr>
          <p:cNvPr id="49177" name="Rectangle 25"/>
          <p:cNvSpPr>
            <a:spLocks noChangeArrowheads="1"/>
          </p:cNvSpPr>
          <p:nvPr/>
        </p:nvSpPr>
        <p:spPr bwMode="auto">
          <a:xfrm>
            <a:off x="5988050" y="2928938"/>
            <a:ext cx="57150" cy="1573212"/>
          </a:xfrm>
          <a:prstGeom prst="rect">
            <a:avLst/>
          </a:prstGeom>
          <a:solidFill>
            <a:srgbClr val="000000"/>
          </a:solidFill>
          <a:ln w="9525">
            <a:noFill/>
            <a:miter lim="800000"/>
            <a:headEnd/>
            <a:tailEnd/>
          </a:ln>
        </p:spPr>
        <p:txBody>
          <a:bodyPr/>
          <a:lstStyle/>
          <a:p>
            <a:endParaRPr lang="en-US"/>
          </a:p>
        </p:txBody>
      </p:sp>
      <p:sp>
        <p:nvSpPr>
          <p:cNvPr id="49178" name="Rectangle 26"/>
          <p:cNvSpPr>
            <a:spLocks noChangeArrowheads="1"/>
          </p:cNvSpPr>
          <p:nvPr/>
        </p:nvSpPr>
        <p:spPr bwMode="auto">
          <a:xfrm>
            <a:off x="5845175" y="4445000"/>
            <a:ext cx="200025" cy="57150"/>
          </a:xfrm>
          <a:prstGeom prst="rect">
            <a:avLst/>
          </a:prstGeom>
          <a:solidFill>
            <a:srgbClr val="000000"/>
          </a:solidFill>
          <a:ln w="9525">
            <a:solidFill>
              <a:schemeClr val="tx2"/>
            </a:solidFill>
            <a:miter lim="800000"/>
            <a:headEnd/>
            <a:tailEnd/>
          </a:ln>
        </p:spPr>
        <p:txBody>
          <a:bodyPr/>
          <a:lstStyle/>
          <a:p>
            <a:endParaRPr lang="en-US"/>
          </a:p>
        </p:txBody>
      </p:sp>
      <p:sp>
        <p:nvSpPr>
          <p:cNvPr id="49179" name="Rectangle 27"/>
          <p:cNvSpPr>
            <a:spLocks noChangeArrowheads="1"/>
          </p:cNvSpPr>
          <p:nvPr/>
        </p:nvSpPr>
        <p:spPr bwMode="auto">
          <a:xfrm>
            <a:off x="6332538" y="2557463"/>
            <a:ext cx="57150" cy="1944687"/>
          </a:xfrm>
          <a:prstGeom prst="rect">
            <a:avLst/>
          </a:prstGeom>
          <a:solidFill>
            <a:srgbClr val="000000"/>
          </a:solidFill>
          <a:ln w="9525">
            <a:noFill/>
            <a:miter lim="800000"/>
            <a:headEnd/>
            <a:tailEnd/>
          </a:ln>
        </p:spPr>
        <p:txBody>
          <a:bodyPr/>
          <a:lstStyle/>
          <a:p>
            <a:endParaRPr lang="en-US"/>
          </a:p>
        </p:txBody>
      </p:sp>
      <p:sp>
        <p:nvSpPr>
          <p:cNvPr id="49180" name="Rectangle 28"/>
          <p:cNvSpPr>
            <a:spLocks noChangeArrowheads="1"/>
          </p:cNvSpPr>
          <p:nvPr/>
        </p:nvSpPr>
        <p:spPr bwMode="auto">
          <a:xfrm>
            <a:off x="6202363" y="4445000"/>
            <a:ext cx="187325" cy="57150"/>
          </a:xfrm>
          <a:prstGeom prst="rect">
            <a:avLst/>
          </a:prstGeom>
          <a:solidFill>
            <a:srgbClr val="000000"/>
          </a:solidFill>
          <a:ln w="9525">
            <a:solidFill>
              <a:schemeClr val="tx2"/>
            </a:solidFill>
            <a:miter lim="800000"/>
            <a:headEnd/>
            <a:tailEnd/>
          </a:ln>
        </p:spPr>
        <p:txBody>
          <a:bodyPr/>
          <a:lstStyle/>
          <a:p>
            <a:endParaRPr lang="en-US"/>
          </a:p>
        </p:txBody>
      </p:sp>
      <p:sp>
        <p:nvSpPr>
          <p:cNvPr id="49181" name="Rectangle 29"/>
          <p:cNvSpPr>
            <a:spLocks noChangeArrowheads="1"/>
          </p:cNvSpPr>
          <p:nvPr/>
        </p:nvSpPr>
        <p:spPr bwMode="auto">
          <a:xfrm>
            <a:off x="6675438" y="2314575"/>
            <a:ext cx="57150" cy="2187575"/>
          </a:xfrm>
          <a:prstGeom prst="rect">
            <a:avLst/>
          </a:prstGeom>
          <a:solidFill>
            <a:srgbClr val="000000"/>
          </a:solidFill>
          <a:ln w="9525">
            <a:noFill/>
            <a:miter lim="800000"/>
            <a:headEnd/>
            <a:tailEnd/>
          </a:ln>
        </p:spPr>
        <p:txBody>
          <a:bodyPr/>
          <a:lstStyle/>
          <a:p>
            <a:endParaRPr lang="en-US"/>
          </a:p>
        </p:txBody>
      </p:sp>
      <p:sp>
        <p:nvSpPr>
          <p:cNvPr id="49182" name="Rectangle 30"/>
          <p:cNvSpPr>
            <a:spLocks noChangeArrowheads="1"/>
          </p:cNvSpPr>
          <p:nvPr/>
        </p:nvSpPr>
        <p:spPr bwMode="auto">
          <a:xfrm>
            <a:off x="6546850" y="4445000"/>
            <a:ext cx="185738" cy="57150"/>
          </a:xfrm>
          <a:prstGeom prst="rect">
            <a:avLst/>
          </a:prstGeom>
          <a:solidFill>
            <a:srgbClr val="000000"/>
          </a:solidFill>
          <a:ln w="9525">
            <a:solidFill>
              <a:schemeClr val="tx2"/>
            </a:solidFill>
            <a:miter lim="800000"/>
            <a:headEnd/>
            <a:tailEnd/>
          </a:ln>
        </p:spPr>
        <p:txBody>
          <a:bodyPr/>
          <a:lstStyle/>
          <a:p>
            <a:endParaRPr lang="en-US"/>
          </a:p>
        </p:txBody>
      </p:sp>
      <p:sp>
        <p:nvSpPr>
          <p:cNvPr id="49183" name="Rectangle 31"/>
          <p:cNvSpPr>
            <a:spLocks noChangeArrowheads="1"/>
          </p:cNvSpPr>
          <p:nvPr/>
        </p:nvSpPr>
        <p:spPr bwMode="auto">
          <a:xfrm>
            <a:off x="7032625" y="2085975"/>
            <a:ext cx="57150" cy="2416175"/>
          </a:xfrm>
          <a:prstGeom prst="rect">
            <a:avLst/>
          </a:prstGeom>
          <a:solidFill>
            <a:srgbClr val="000000"/>
          </a:solidFill>
          <a:ln w="9525">
            <a:noFill/>
            <a:miter lim="800000"/>
            <a:headEnd/>
            <a:tailEnd/>
          </a:ln>
        </p:spPr>
        <p:txBody>
          <a:bodyPr/>
          <a:lstStyle/>
          <a:p>
            <a:endParaRPr lang="en-US"/>
          </a:p>
        </p:txBody>
      </p:sp>
      <p:sp>
        <p:nvSpPr>
          <p:cNvPr id="49184" name="Rectangle 32"/>
          <p:cNvSpPr>
            <a:spLocks noChangeArrowheads="1"/>
          </p:cNvSpPr>
          <p:nvPr/>
        </p:nvSpPr>
        <p:spPr bwMode="auto">
          <a:xfrm>
            <a:off x="6889750" y="4445000"/>
            <a:ext cx="200025" cy="57150"/>
          </a:xfrm>
          <a:prstGeom prst="rect">
            <a:avLst/>
          </a:prstGeom>
          <a:solidFill>
            <a:srgbClr val="000000"/>
          </a:solidFill>
          <a:ln w="9525">
            <a:solidFill>
              <a:schemeClr val="tx2"/>
            </a:solidFill>
            <a:miter lim="800000"/>
            <a:headEnd/>
            <a:tailEnd/>
          </a:ln>
        </p:spPr>
        <p:txBody>
          <a:bodyPr/>
          <a:lstStyle/>
          <a:p>
            <a:endParaRPr lang="en-US"/>
          </a:p>
        </p:txBody>
      </p:sp>
      <p:sp>
        <p:nvSpPr>
          <p:cNvPr id="49185" name="Rectangle 33"/>
          <p:cNvSpPr>
            <a:spLocks noChangeArrowheads="1"/>
          </p:cNvSpPr>
          <p:nvPr/>
        </p:nvSpPr>
        <p:spPr bwMode="auto">
          <a:xfrm>
            <a:off x="7375525" y="1828800"/>
            <a:ext cx="57150" cy="2673350"/>
          </a:xfrm>
          <a:prstGeom prst="rect">
            <a:avLst/>
          </a:prstGeom>
          <a:solidFill>
            <a:srgbClr val="000000"/>
          </a:solidFill>
          <a:ln w="9525">
            <a:noFill/>
            <a:miter lim="800000"/>
            <a:headEnd/>
            <a:tailEnd/>
          </a:ln>
        </p:spPr>
        <p:txBody>
          <a:bodyPr/>
          <a:lstStyle/>
          <a:p>
            <a:endParaRPr lang="en-US"/>
          </a:p>
        </p:txBody>
      </p:sp>
      <p:sp>
        <p:nvSpPr>
          <p:cNvPr id="49186" name="Rectangle 34"/>
          <p:cNvSpPr>
            <a:spLocks noChangeArrowheads="1"/>
          </p:cNvSpPr>
          <p:nvPr/>
        </p:nvSpPr>
        <p:spPr bwMode="auto">
          <a:xfrm>
            <a:off x="7246938" y="4445000"/>
            <a:ext cx="185737" cy="57150"/>
          </a:xfrm>
          <a:prstGeom prst="rect">
            <a:avLst/>
          </a:prstGeom>
          <a:solidFill>
            <a:srgbClr val="000000"/>
          </a:solidFill>
          <a:ln w="9525">
            <a:solidFill>
              <a:schemeClr val="tx2"/>
            </a:solidFill>
            <a:miter lim="800000"/>
            <a:headEnd/>
            <a:tailEnd/>
          </a:ln>
        </p:spPr>
        <p:txBody>
          <a:bodyPr/>
          <a:lstStyle/>
          <a:p>
            <a:endParaRPr lang="en-US"/>
          </a:p>
        </p:txBody>
      </p:sp>
      <p:sp>
        <p:nvSpPr>
          <p:cNvPr id="49187" name="Rectangle 35"/>
          <p:cNvSpPr>
            <a:spLocks noChangeArrowheads="1"/>
          </p:cNvSpPr>
          <p:nvPr/>
        </p:nvSpPr>
        <p:spPr bwMode="auto">
          <a:xfrm>
            <a:off x="2500313" y="4287838"/>
            <a:ext cx="57150" cy="57150"/>
          </a:xfrm>
          <a:prstGeom prst="rect">
            <a:avLst/>
          </a:prstGeom>
          <a:solidFill>
            <a:srgbClr val="000000"/>
          </a:solidFill>
          <a:ln w="9525">
            <a:solidFill>
              <a:schemeClr val="tx2"/>
            </a:solidFill>
            <a:miter lim="800000"/>
            <a:headEnd/>
            <a:tailEnd/>
          </a:ln>
        </p:spPr>
        <p:txBody>
          <a:bodyPr/>
          <a:lstStyle/>
          <a:p>
            <a:endParaRPr lang="en-US"/>
          </a:p>
        </p:txBody>
      </p:sp>
      <p:sp>
        <p:nvSpPr>
          <p:cNvPr id="49188" name="Rectangle 36"/>
          <p:cNvSpPr>
            <a:spLocks noChangeArrowheads="1"/>
          </p:cNvSpPr>
          <p:nvPr/>
        </p:nvSpPr>
        <p:spPr bwMode="auto">
          <a:xfrm>
            <a:off x="2371725" y="4287838"/>
            <a:ext cx="185738" cy="57150"/>
          </a:xfrm>
          <a:prstGeom prst="rect">
            <a:avLst/>
          </a:prstGeom>
          <a:solidFill>
            <a:srgbClr val="000000"/>
          </a:solidFill>
          <a:ln w="9525">
            <a:solidFill>
              <a:schemeClr val="tx2"/>
            </a:solidFill>
            <a:miter lim="800000"/>
            <a:headEnd/>
            <a:tailEnd/>
          </a:ln>
        </p:spPr>
        <p:txBody>
          <a:bodyPr/>
          <a:lstStyle/>
          <a:p>
            <a:endParaRPr lang="en-US"/>
          </a:p>
        </p:txBody>
      </p:sp>
      <p:sp>
        <p:nvSpPr>
          <p:cNvPr id="49189" name="Rectangle 37"/>
          <p:cNvSpPr>
            <a:spLocks noChangeArrowheads="1"/>
          </p:cNvSpPr>
          <p:nvPr/>
        </p:nvSpPr>
        <p:spPr bwMode="auto">
          <a:xfrm>
            <a:off x="4587875" y="3787775"/>
            <a:ext cx="57150" cy="57150"/>
          </a:xfrm>
          <a:prstGeom prst="rect">
            <a:avLst/>
          </a:prstGeom>
          <a:solidFill>
            <a:srgbClr val="000000"/>
          </a:solidFill>
          <a:ln w="9525">
            <a:noFill/>
            <a:miter lim="800000"/>
            <a:headEnd/>
            <a:tailEnd/>
          </a:ln>
        </p:spPr>
        <p:txBody>
          <a:bodyPr/>
          <a:lstStyle/>
          <a:p>
            <a:endParaRPr lang="en-US"/>
          </a:p>
        </p:txBody>
      </p:sp>
      <p:sp>
        <p:nvSpPr>
          <p:cNvPr id="49190" name="Rectangle 38"/>
          <p:cNvSpPr>
            <a:spLocks noChangeArrowheads="1"/>
          </p:cNvSpPr>
          <p:nvPr/>
        </p:nvSpPr>
        <p:spPr bwMode="auto">
          <a:xfrm>
            <a:off x="4459288" y="3787775"/>
            <a:ext cx="185737" cy="57150"/>
          </a:xfrm>
          <a:prstGeom prst="rect">
            <a:avLst/>
          </a:prstGeom>
          <a:solidFill>
            <a:srgbClr val="000000"/>
          </a:solidFill>
          <a:ln w="9525">
            <a:noFill/>
            <a:miter lim="800000"/>
            <a:headEnd/>
            <a:tailEnd/>
          </a:ln>
        </p:spPr>
        <p:txBody>
          <a:bodyPr/>
          <a:lstStyle/>
          <a:p>
            <a:endParaRPr lang="en-US"/>
          </a:p>
        </p:txBody>
      </p:sp>
      <p:sp>
        <p:nvSpPr>
          <p:cNvPr id="49191" name="Rectangle 39"/>
          <p:cNvSpPr>
            <a:spLocks noChangeArrowheads="1"/>
          </p:cNvSpPr>
          <p:nvPr/>
        </p:nvSpPr>
        <p:spPr bwMode="auto">
          <a:xfrm>
            <a:off x="5988050" y="2900363"/>
            <a:ext cx="57150" cy="71437"/>
          </a:xfrm>
          <a:prstGeom prst="rect">
            <a:avLst/>
          </a:prstGeom>
          <a:solidFill>
            <a:srgbClr val="000000"/>
          </a:solidFill>
          <a:ln w="9525">
            <a:noFill/>
            <a:miter lim="800000"/>
            <a:headEnd/>
            <a:tailEnd/>
          </a:ln>
        </p:spPr>
        <p:txBody>
          <a:bodyPr/>
          <a:lstStyle/>
          <a:p>
            <a:endParaRPr lang="en-US"/>
          </a:p>
        </p:txBody>
      </p:sp>
      <p:sp>
        <p:nvSpPr>
          <p:cNvPr id="49192" name="Rectangle 40"/>
          <p:cNvSpPr>
            <a:spLocks noChangeArrowheads="1"/>
          </p:cNvSpPr>
          <p:nvPr/>
        </p:nvSpPr>
        <p:spPr bwMode="auto">
          <a:xfrm>
            <a:off x="5845175" y="2914650"/>
            <a:ext cx="200025" cy="57150"/>
          </a:xfrm>
          <a:prstGeom prst="rect">
            <a:avLst/>
          </a:prstGeom>
          <a:solidFill>
            <a:srgbClr val="000000"/>
          </a:solidFill>
          <a:ln w="9525">
            <a:noFill/>
            <a:miter lim="800000"/>
            <a:headEnd/>
            <a:tailEnd/>
          </a:ln>
        </p:spPr>
        <p:txBody>
          <a:bodyPr/>
          <a:lstStyle/>
          <a:p>
            <a:endParaRPr lang="en-US"/>
          </a:p>
        </p:txBody>
      </p:sp>
      <p:sp>
        <p:nvSpPr>
          <p:cNvPr id="49193" name="Rectangle 41"/>
          <p:cNvSpPr>
            <a:spLocks noChangeArrowheads="1"/>
          </p:cNvSpPr>
          <p:nvPr/>
        </p:nvSpPr>
        <p:spPr bwMode="auto">
          <a:xfrm>
            <a:off x="6332538" y="2500313"/>
            <a:ext cx="57150" cy="100012"/>
          </a:xfrm>
          <a:prstGeom prst="rect">
            <a:avLst/>
          </a:prstGeom>
          <a:solidFill>
            <a:srgbClr val="000000"/>
          </a:solidFill>
          <a:ln w="9525">
            <a:noFill/>
            <a:miter lim="800000"/>
            <a:headEnd/>
            <a:tailEnd/>
          </a:ln>
        </p:spPr>
        <p:txBody>
          <a:bodyPr/>
          <a:lstStyle/>
          <a:p>
            <a:endParaRPr lang="en-US"/>
          </a:p>
        </p:txBody>
      </p:sp>
      <p:sp>
        <p:nvSpPr>
          <p:cNvPr id="49194" name="Rectangle 42"/>
          <p:cNvSpPr>
            <a:spLocks noChangeArrowheads="1"/>
          </p:cNvSpPr>
          <p:nvPr/>
        </p:nvSpPr>
        <p:spPr bwMode="auto">
          <a:xfrm>
            <a:off x="6202363" y="2543175"/>
            <a:ext cx="187325" cy="57150"/>
          </a:xfrm>
          <a:prstGeom prst="rect">
            <a:avLst/>
          </a:prstGeom>
          <a:solidFill>
            <a:srgbClr val="000000"/>
          </a:solidFill>
          <a:ln w="9525">
            <a:noFill/>
            <a:miter lim="800000"/>
            <a:headEnd/>
            <a:tailEnd/>
          </a:ln>
        </p:spPr>
        <p:txBody>
          <a:bodyPr/>
          <a:lstStyle/>
          <a:p>
            <a:endParaRPr lang="en-US"/>
          </a:p>
        </p:txBody>
      </p:sp>
      <p:sp>
        <p:nvSpPr>
          <p:cNvPr id="49195" name="Rectangle 43"/>
          <p:cNvSpPr>
            <a:spLocks noChangeArrowheads="1"/>
          </p:cNvSpPr>
          <p:nvPr/>
        </p:nvSpPr>
        <p:spPr bwMode="auto">
          <a:xfrm>
            <a:off x="6675438" y="2257425"/>
            <a:ext cx="57150" cy="100013"/>
          </a:xfrm>
          <a:prstGeom prst="rect">
            <a:avLst/>
          </a:prstGeom>
          <a:solidFill>
            <a:srgbClr val="000000"/>
          </a:solidFill>
          <a:ln w="9525">
            <a:noFill/>
            <a:miter lim="800000"/>
            <a:headEnd/>
            <a:tailEnd/>
          </a:ln>
        </p:spPr>
        <p:txBody>
          <a:bodyPr/>
          <a:lstStyle/>
          <a:p>
            <a:endParaRPr lang="en-US"/>
          </a:p>
        </p:txBody>
      </p:sp>
      <p:sp>
        <p:nvSpPr>
          <p:cNvPr id="49196" name="Rectangle 44"/>
          <p:cNvSpPr>
            <a:spLocks noChangeArrowheads="1"/>
          </p:cNvSpPr>
          <p:nvPr/>
        </p:nvSpPr>
        <p:spPr bwMode="auto">
          <a:xfrm>
            <a:off x="6546850" y="2300288"/>
            <a:ext cx="185738" cy="57150"/>
          </a:xfrm>
          <a:prstGeom prst="rect">
            <a:avLst/>
          </a:prstGeom>
          <a:solidFill>
            <a:srgbClr val="000000"/>
          </a:solidFill>
          <a:ln w="9525">
            <a:noFill/>
            <a:miter lim="800000"/>
            <a:headEnd/>
            <a:tailEnd/>
          </a:ln>
        </p:spPr>
        <p:txBody>
          <a:bodyPr/>
          <a:lstStyle/>
          <a:p>
            <a:endParaRPr lang="en-US"/>
          </a:p>
        </p:txBody>
      </p:sp>
      <p:sp>
        <p:nvSpPr>
          <p:cNvPr id="49197" name="Rectangle 45"/>
          <p:cNvSpPr>
            <a:spLocks noChangeArrowheads="1"/>
          </p:cNvSpPr>
          <p:nvPr/>
        </p:nvSpPr>
        <p:spPr bwMode="auto">
          <a:xfrm>
            <a:off x="7032625" y="1985963"/>
            <a:ext cx="57150" cy="142875"/>
          </a:xfrm>
          <a:prstGeom prst="rect">
            <a:avLst/>
          </a:prstGeom>
          <a:solidFill>
            <a:srgbClr val="000000"/>
          </a:solidFill>
          <a:ln w="9525">
            <a:noFill/>
            <a:miter lim="800000"/>
            <a:headEnd/>
            <a:tailEnd/>
          </a:ln>
        </p:spPr>
        <p:txBody>
          <a:bodyPr/>
          <a:lstStyle/>
          <a:p>
            <a:endParaRPr lang="en-US"/>
          </a:p>
        </p:txBody>
      </p:sp>
      <p:sp>
        <p:nvSpPr>
          <p:cNvPr id="49198" name="Rectangle 46"/>
          <p:cNvSpPr>
            <a:spLocks noChangeArrowheads="1"/>
          </p:cNvSpPr>
          <p:nvPr/>
        </p:nvSpPr>
        <p:spPr bwMode="auto">
          <a:xfrm>
            <a:off x="6889750" y="2071688"/>
            <a:ext cx="200025" cy="57150"/>
          </a:xfrm>
          <a:prstGeom prst="rect">
            <a:avLst/>
          </a:prstGeom>
          <a:solidFill>
            <a:srgbClr val="000000"/>
          </a:solidFill>
          <a:ln w="9525">
            <a:noFill/>
            <a:miter lim="800000"/>
            <a:headEnd/>
            <a:tailEnd/>
          </a:ln>
        </p:spPr>
        <p:txBody>
          <a:bodyPr/>
          <a:lstStyle/>
          <a:p>
            <a:endParaRPr lang="en-US"/>
          </a:p>
        </p:txBody>
      </p:sp>
      <p:sp>
        <p:nvSpPr>
          <p:cNvPr id="49199" name="Rectangle 47"/>
          <p:cNvSpPr>
            <a:spLocks noChangeArrowheads="1"/>
          </p:cNvSpPr>
          <p:nvPr/>
        </p:nvSpPr>
        <p:spPr bwMode="auto">
          <a:xfrm>
            <a:off x="7375525" y="1685925"/>
            <a:ext cx="57150" cy="185738"/>
          </a:xfrm>
          <a:prstGeom prst="rect">
            <a:avLst/>
          </a:prstGeom>
          <a:solidFill>
            <a:srgbClr val="000000"/>
          </a:solidFill>
          <a:ln w="9525">
            <a:noFill/>
            <a:miter lim="800000"/>
            <a:headEnd/>
            <a:tailEnd/>
          </a:ln>
        </p:spPr>
        <p:txBody>
          <a:bodyPr/>
          <a:lstStyle/>
          <a:p>
            <a:endParaRPr lang="en-US"/>
          </a:p>
        </p:txBody>
      </p:sp>
      <p:sp>
        <p:nvSpPr>
          <p:cNvPr id="49200" name="Rectangle 48"/>
          <p:cNvSpPr>
            <a:spLocks noChangeArrowheads="1"/>
          </p:cNvSpPr>
          <p:nvPr/>
        </p:nvSpPr>
        <p:spPr bwMode="auto">
          <a:xfrm>
            <a:off x="7246938" y="1814513"/>
            <a:ext cx="185737" cy="57150"/>
          </a:xfrm>
          <a:prstGeom prst="rect">
            <a:avLst/>
          </a:prstGeom>
          <a:solidFill>
            <a:srgbClr val="000000"/>
          </a:solidFill>
          <a:ln w="9525">
            <a:noFill/>
            <a:miter lim="800000"/>
            <a:headEnd/>
            <a:tailEnd/>
          </a:ln>
        </p:spPr>
        <p:txBody>
          <a:bodyPr/>
          <a:lstStyle/>
          <a:p>
            <a:endParaRPr lang="en-US"/>
          </a:p>
        </p:txBody>
      </p:sp>
      <p:sp>
        <p:nvSpPr>
          <p:cNvPr id="49201" name="Rectangle 49"/>
          <p:cNvSpPr>
            <a:spLocks noChangeArrowheads="1"/>
          </p:cNvSpPr>
          <p:nvPr/>
        </p:nvSpPr>
        <p:spPr bwMode="auto">
          <a:xfrm>
            <a:off x="2357438" y="4287838"/>
            <a:ext cx="142875" cy="157162"/>
          </a:xfrm>
          <a:prstGeom prst="rect">
            <a:avLst/>
          </a:prstGeom>
          <a:solidFill>
            <a:srgbClr val="99CC00"/>
          </a:solidFill>
          <a:ln w="28575">
            <a:solidFill>
              <a:srgbClr val="FF9900"/>
            </a:solidFill>
            <a:miter lim="800000"/>
            <a:headEnd/>
            <a:tailEnd/>
          </a:ln>
        </p:spPr>
        <p:txBody>
          <a:bodyPr/>
          <a:lstStyle/>
          <a:p>
            <a:endParaRPr lang="en-US"/>
          </a:p>
        </p:txBody>
      </p:sp>
      <p:sp>
        <p:nvSpPr>
          <p:cNvPr id="49202" name="Rectangle 50"/>
          <p:cNvSpPr>
            <a:spLocks noChangeArrowheads="1"/>
          </p:cNvSpPr>
          <p:nvPr/>
        </p:nvSpPr>
        <p:spPr bwMode="auto">
          <a:xfrm>
            <a:off x="2701925" y="4187825"/>
            <a:ext cx="157163" cy="257175"/>
          </a:xfrm>
          <a:prstGeom prst="rect">
            <a:avLst/>
          </a:prstGeom>
          <a:solidFill>
            <a:srgbClr val="99CC00"/>
          </a:solidFill>
          <a:ln w="28575">
            <a:solidFill>
              <a:srgbClr val="FF9900"/>
            </a:solidFill>
            <a:miter lim="800000"/>
            <a:headEnd/>
            <a:tailEnd/>
          </a:ln>
        </p:spPr>
        <p:txBody>
          <a:bodyPr/>
          <a:lstStyle/>
          <a:p>
            <a:endParaRPr lang="en-US"/>
          </a:p>
        </p:txBody>
      </p:sp>
      <p:sp>
        <p:nvSpPr>
          <p:cNvPr id="49203" name="Rectangle 51"/>
          <p:cNvSpPr>
            <a:spLocks noChangeArrowheads="1"/>
          </p:cNvSpPr>
          <p:nvPr/>
        </p:nvSpPr>
        <p:spPr bwMode="auto">
          <a:xfrm>
            <a:off x="3059113" y="4073525"/>
            <a:ext cx="142875" cy="371475"/>
          </a:xfrm>
          <a:prstGeom prst="rect">
            <a:avLst/>
          </a:prstGeom>
          <a:solidFill>
            <a:srgbClr val="99CC00"/>
          </a:solidFill>
          <a:ln w="28575">
            <a:solidFill>
              <a:srgbClr val="FF9900"/>
            </a:solidFill>
            <a:miter lim="800000"/>
            <a:headEnd/>
            <a:tailEnd/>
          </a:ln>
        </p:spPr>
        <p:txBody>
          <a:bodyPr/>
          <a:lstStyle/>
          <a:p>
            <a:endParaRPr lang="en-US"/>
          </a:p>
        </p:txBody>
      </p:sp>
      <p:sp>
        <p:nvSpPr>
          <p:cNvPr id="49204" name="Rectangle 52"/>
          <p:cNvSpPr>
            <a:spLocks noChangeArrowheads="1"/>
          </p:cNvSpPr>
          <p:nvPr/>
        </p:nvSpPr>
        <p:spPr bwMode="auto">
          <a:xfrm>
            <a:off x="3402013" y="4030663"/>
            <a:ext cx="142875" cy="414337"/>
          </a:xfrm>
          <a:prstGeom prst="rect">
            <a:avLst/>
          </a:prstGeom>
          <a:solidFill>
            <a:srgbClr val="99CC00"/>
          </a:solidFill>
          <a:ln w="28575">
            <a:solidFill>
              <a:srgbClr val="FF9900"/>
            </a:solidFill>
            <a:miter lim="800000"/>
            <a:headEnd/>
            <a:tailEnd/>
          </a:ln>
        </p:spPr>
        <p:txBody>
          <a:bodyPr/>
          <a:lstStyle/>
          <a:p>
            <a:endParaRPr lang="en-US"/>
          </a:p>
        </p:txBody>
      </p:sp>
      <p:sp>
        <p:nvSpPr>
          <p:cNvPr id="49205" name="Rectangle 53"/>
          <p:cNvSpPr>
            <a:spLocks noChangeArrowheads="1"/>
          </p:cNvSpPr>
          <p:nvPr/>
        </p:nvSpPr>
        <p:spPr bwMode="auto">
          <a:xfrm>
            <a:off x="3744913" y="3702050"/>
            <a:ext cx="157162" cy="742950"/>
          </a:xfrm>
          <a:prstGeom prst="rect">
            <a:avLst/>
          </a:prstGeom>
          <a:solidFill>
            <a:srgbClr val="99CC00"/>
          </a:solidFill>
          <a:ln w="28575">
            <a:solidFill>
              <a:srgbClr val="FF9900"/>
            </a:solidFill>
            <a:miter lim="800000"/>
            <a:headEnd/>
            <a:tailEnd/>
          </a:ln>
        </p:spPr>
        <p:txBody>
          <a:bodyPr/>
          <a:lstStyle/>
          <a:p>
            <a:endParaRPr lang="en-US"/>
          </a:p>
        </p:txBody>
      </p:sp>
      <p:sp>
        <p:nvSpPr>
          <p:cNvPr id="49206" name="Rectangle 54"/>
          <p:cNvSpPr>
            <a:spLocks noChangeArrowheads="1"/>
          </p:cNvSpPr>
          <p:nvPr/>
        </p:nvSpPr>
        <p:spPr bwMode="auto">
          <a:xfrm>
            <a:off x="4102100" y="3659188"/>
            <a:ext cx="142875" cy="785812"/>
          </a:xfrm>
          <a:prstGeom prst="rect">
            <a:avLst/>
          </a:prstGeom>
          <a:solidFill>
            <a:srgbClr val="99CC00"/>
          </a:solidFill>
          <a:ln w="28575">
            <a:solidFill>
              <a:srgbClr val="FF9900"/>
            </a:solidFill>
            <a:miter lim="800000"/>
            <a:headEnd/>
            <a:tailEnd/>
          </a:ln>
        </p:spPr>
        <p:txBody>
          <a:bodyPr/>
          <a:lstStyle/>
          <a:p>
            <a:endParaRPr lang="en-US"/>
          </a:p>
        </p:txBody>
      </p:sp>
      <p:sp>
        <p:nvSpPr>
          <p:cNvPr id="49207" name="Rectangle 55"/>
          <p:cNvSpPr>
            <a:spLocks noChangeArrowheads="1"/>
          </p:cNvSpPr>
          <p:nvPr/>
        </p:nvSpPr>
        <p:spPr bwMode="auto">
          <a:xfrm>
            <a:off x="4445000" y="3787775"/>
            <a:ext cx="142875" cy="657225"/>
          </a:xfrm>
          <a:prstGeom prst="rect">
            <a:avLst/>
          </a:prstGeom>
          <a:solidFill>
            <a:srgbClr val="99CC00"/>
          </a:solidFill>
          <a:ln w="28575">
            <a:solidFill>
              <a:srgbClr val="FF9900"/>
            </a:solidFill>
            <a:miter lim="800000"/>
            <a:headEnd/>
            <a:tailEnd/>
          </a:ln>
        </p:spPr>
        <p:txBody>
          <a:bodyPr/>
          <a:lstStyle/>
          <a:p>
            <a:endParaRPr lang="en-US"/>
          </a:p>
        </p:txBody>
      </p:sp>
      <p:sp>
        <p:nvSpPr>
          <p:cNvPr id="49208" name="Rectangle 56"/>
          <p:cNvSpPr>
            <a:spLocks noChangeArrowheads="1"/>
          </p:cNvSpPr>
          <p:nvPr/>
        </p:nvSpPr>
        <p:spPr bwMode="auto">
          <a:xfrm>
            <a:off x="4787900" y="3644900"/>
            <a:ext cx="157163" cy="800100"/>
          </a:xfrm>
          <a:prstGeom prst="rect">
            <a:avLst/>
          </a:prstGeom>
          <a:solidFill>
            <a:srgbClr val="99CC00"/>
          </a:solidFill>
          <a:ln w="28575">
            <a:solidFill>
              <a:srgbClr val="FF9900"/>
            </a:solidFill>
            <a:miter lim="800000"/>
            <a:headEnd/>
            <a:tailEnd/>
          </a:ln>
        </p:spPr>
        <p:txBody>
          <a:bodyPr/>
          <a:lstStyle/>
          <a:p>
            <a:endParaRPr lang="en-US"/>
          </a:p>
        </p:txBody>
      </p:sp>
      <p:sp>
        <p:nvSpPr>
          <p:cNvPr id="49209" name="Rectangle 57"/>
          <p:cNvSpPr>
            <a:spLocks noChangeArrowheads="1"/>
          </p:cNvSpPr>
          <p:nvPr/>
        </p:nvSpPr>
        <p:spPr bwMode="auto">
          <a:xfrm>
            <a:off x="5145088" y="3302000"/>
            <a:ext cx="142875" cy="1143000"/>
          </a:xfrm>
          <a:prstGeom prst="rect">
            <a:avLst/>
          </a:prstGeom>
          <a:solidFill>
            <a:srgbClr val="99CC00"/>
          </a:solidFill>
          <a:ln w="28575">
            <a:solidFill>
              <a:srgbClr val="FF9900"/>
            </a:solidFill>
            <a:miter lim="800000"/>
            <a:headEnd/>
            <a:tailEnd/>
          </a:ln>
        </p:spPr>
        <p:txBody>
          <a:bodyPr/>
          <a:lstStyle/>
          <a:p>
            <a:endParaRPr lang="en-US"/>
          </a:p>
        </p:txBody>
      </p:sp>
      <p:sp>
        <p:nvSpPr>
          <p:cNvPr id="49210" name="Rectangle 58"/>
          <p:cNvSpPr>
            <a:spLocks noChangeArrowheads="1"/>
          </p:cNvSpPr>
          <p:nvPr/>
        </p:nvSpPr>
        <p:spPr bwMode="auto">
          <a:xfrm>
            <a:off x="5487988" y="3173413"/>
            <a:ext cx="142875" cy="1271587"/>
          </a:xfrm>
          <a:prstGeom prst="rect">
            <a:avLst/>
          </a:prstGeom>
          <a:solidFill>
            <a:srgbClr val="99CC00"/>
          </a:solidFill>
          <a:ln w="28575">
            <a:solidFill>
              <a:srgbClr val="FF9900"/>
            </a:solidFill>
            <a:miter lim="800000"/>
            <a:headEnd/>
            <a:tailEnd/>
          </a:ln>
        </p:spPr>
        <p:txBody>
          <a:bodyPr/>
          <a:lstStyle/>
          <a:p>
            <a:endParaRPr lang="en-US"/>
          </a:p>
        </p:txBody>
      </p:sp>
      <p:sp>
        <p:nvSpPr>
          <p:cNvPr id="49211" name="Rectangle 59"/>
          <p:cNvSpPr>
            <a:spLocks noChangeArrowheads="1"/>
          </p:cNvSpPr>
          <p:nvPr/>
        </p:nvSpPr>
        <p:spPr bwMode="auto">
          <a:xfrm>
            <a:off x="5830888" y="2914650"/>
            <a:ext cx="157162" cy="1530350"/>
          </a:xfrm>
          <a:prstGeom prst="rect">
            <a:avLst/>
          </a:prstGeom>
          <a:solidFill>
            <a:schemeClr val="tx2"/>
          </a:solidFill>
          <a:ln w="28575">
            <a:solidFill>
              <a:srgbClr val="FF9900"/>
            </a:solidFill>
            <a:miter lim="800000"/>
            <a:headEnd/>
            <a:tailEnd/>
          </a:ln>
        </p:spPr>
        <p:txBody>
          <a:bodyPr/>
          <a:lstStyle/>
          <a:p>
            <a:endParaRPr lang="en-US"/>
          </a:p>
        </p:txBody>
      </p:sp>
      <p:sp>
        <p:nvSpPr>
          <p:cNvPr id="49212" name="Rectangle 60"/>
          <p:cNvSpPr>
            <a:spLocks noChangeArrowheads="1"/>
          </p:cNvSpPr>
          <p:nvPr/>
        </p:nvSpPr>
        <p:spPr bwMode="auto">
          <a:xfrm>
            <a:off x="6188075" y="2543175"/>
            <a:ext cx="144463" cy="1901825"/>
          </a:xfrm>
          <a:prstGeom prst="rect">
            <a:avLst/>
          </a:prstGeom>
          <a:solidFill>
            <a:srgbClr val="FFFF00"/>
          </a:solidFill>
          <a:ln w="28575">
            <a:solidFill>
              <a:srgbClr val="FF9900"/>
            </a:solidFill>
            <a:miter lim="800000"/>
            <a:headEnd/>
            <a:tailEnd/>
          </a:ln>
        </p:spPr>
        <p:txBody>
          <a:bodyPr/>
          <a:lstStyle/>
          <a:p>
            <a:endParaRPr lang="en-US"/>
          </a:p>
        </p:txBody>
      </p:sp>
      <p:sp>
        <p:nvSpPr>
          <p:cNvPr id="49213" name="Rectangle 61"/>
          <p:cNvSpPr>
            <a:spLocks noChangeArrowheads="1"/>
          </p:cNvSpPr>
          <p:nvPr/>
        </p:nvSpPr>
        <p:spPr bwMode="auto">
          <a:xfrm>
            <a:off x="6532563" y="2300288"/>
            <a:ext cx="142875" cy="2144712"/>
          </a:xfrm>
          <a:prstGeom prst="rect">
            <a:avLst/>
          </a:prstGeom>
          <a:solidFill>
            <a:srgbClr val="FFFF00"/>
          </a:solidFill>
          <a:ln w="28575">
            <a:solidFill>
              <a:srgbClr val="FF9900"/>
            </a:solidFill>
            <a:miter lim="800000"/>
            <a:headEnd/>
            <a:tailEnd/>
          </a:ln>
        </p:spPr>
        <p:txBody>
          <a:bodyPr/>
          <a:lstStyle/>
          <a:p>
            <a:endParaRPr lang="en-US"/>
          </a:p>
        </p:txBody>
      </p:sp>
      <p:sp>
        <p:nvSpPr>
          <p:cNvPr id="49214" name="Rectangle 62"/>
          <p:cNvSpPr>
            <a:spLocks noChangeArrowheads="1"/>
          </p:cNvSpPr>
          <p:nvPr/>
        </p:nvSpPr>
        <p:spPr bwMode="auto">
          <a:xfrm>
            <a:off x="6875463" y="2071688"/>
            <a:ext cx="157162" cy="2373312"/>
          </a:xfrm>
          <a:prstGeom prst="rect">
            <a:avLst/>
          </a:prstGeom>
          <a:solidFill>
            <a:srgbClr val="FFFF00"/>
          </a:solidFill>
          <a:ln w="28575">
            <a:solidFill>
              <a:srgbClr val="FF9900"/>
            </a:solidFill>
            <a:miter lim="800000"/>
            <a:headEnd/>
            <a:tailEnd/>
          </a:ln>
        </p:spPr>
        <p:txBody>
          <a:bodyPr/>
          <a:lstStyle/>
          <a:p>
            <a:endParaRPr lang="en-US"/>
          </a:p>
        </p:txBody>
      </p:sp>
      <p:sp>
        <p:nvSpPr>
          <p:cNvPr id="49215" name="Rectangle 63"/>
          <p:cNvSpPr>
            <a:spLocks noChangeArrowheads="1"/>
          </p:cNvSpPr>
          <p:nvPr/>
        </p:nvSpPr>
        <p:spPr bwMode="auto">
          <a:xfrm>
            <a:off x="7232650" y="1814513"/>
            <a:ext cx="142875" cy="2630487"/>
          </a:xfrm>
          <a:prstGeom prst="rect">
            <a:avLst/>
          </a:prstGeom>
          <a:solidFill>
            <a:srgbClr val="FFFF00"/>
          </a:solidFill>
          <a:ln w="28575">
            <a:solidFill>
              <a:srgbClr val="FF9900"/>
            </a:solidFill>
            <a:miter lim="800000"/>
            <a:headEnd/>
            <a:tailEnd/>
          </a:ln>
        </p:spPr>
        <p:txBody>
          <a:bodyPr/>
          <a:lstStyle/>
          <a:p>
            <a:endParaRPr lang="en-US"/>
          </a:p>
        </p:txBody>
      </p:sp>
      <p:sp>
        <p:nvSpPr>
          <p:cNvPr id="49216" name="Rectangle 64"/>
          <p:cNvSpPr>
            <a:spLocks noChangeArrowheads="1"/>
          </p:cNvSpPr>
          <p:nvPr/>
        </p:nvSpPr>
        <p:spPr bwMode="auto">
          <a:xfrm>
            <a:off x="2357438" y="4273550"/>
            <a:ext cx="142875" cy="14288"/>
          </a:xfrm>
          <a:prstGeom prst="rect">
            <a:avLst/>
          </a:prstGeom>
          <a:solidFill>
            <a:srgbClr val="FF00FF"/>
          </a:solidFill>
          <a:ln w="28575">
            <a:solidFill>
              <a:srgbClr val="FF9900"/>
            </a:solidFill>
            <a:miter lim="800000"/>
            <a:headEnd/>
            <a:tailEnd/>
          </a:ln>
        </p:spPr>
        <p:txBody>
          <a:bodyPr/>
          <a:lstStyle/>
          <a:p>
            <a:endParaRPr lang="en-US"/>
          </a:p>
        </p:txBody>
      </p:sp>
      <p:sp>
        <p:nvSpPr>
          <p:cNvPr id="49217" name="Rectangle 65"/>
          <p:cNvSpPr>
            <a:spLocks noChangeArrowheads="1"/>
          </p:cNvSpPr>
          <p:nvPr/>
        </p:nvSpPr>
        <p:spPr bwMode="auto">
          <a:xfrm>
            <a:off x="4445000" y="3773488"/>
            <a:ext cx="142875" cy="14287"/>
          </a:xfrm>
          <a:prstGeom prst="rect">
            <a:avLst/>
          </a:prstGeom>
          <a:solidFill>
            <a:srgbClr val="FF00FF"/>
          </a:solidFill>
          <a:ln w="28575">
            <a:solidFill>
              <a:srgbClr val="FF9900"/>
            </a:solidFill>
            <a:miter lim="800000"/>
            <a:headEnd/>
            <a:tailEnd/>
          </a:ln>
        </p:spPr>
        <p:txBody>
          <a:bodyPr/>
          <a:lstStyle/>
          <a:p>
            <a:endParaRPr lang="en-US"/>
          </a:p>
        </p:txBody>
      </p:sp>
      <p:sp>
        <p:nvSpPr>
          <p:cNvPr id="49218" name="Rectangle 66"/>
          <p:cNvSpPr>
            <a:spLocks noChangeArrowheads="1"/>
          </p:cNvSpPr>
          <p:nvPr/>
        </p:nvSpPr>
        <p:spPr bwMode="auto">
          <a:xfrm>
            <a:off x="5830888" y="2886075"/>
            <a:ext cx="157162" cy="28575"/>
          </a:xfrm>
          <a:prstGeom prst="rect">
            <a:avLst/>
          </a:prstGeom>
          <a:solidFill>
            <a:srgbClr val="FF00FF"/>
          </a:solidFill>
          <a:ln w="28575">
            <a:solidFill>
              <a:srgbClr val="FF9900"/>
            </a:solidFill>
            <a:miter lim="800000"/>
            <a:headEnd/>
            <a:tailEnd/>
          </a:ln>
        </p:spPr>
        <p:txBody>
          <a:bodyPr/>
          <a:lstStyle/>
          <a:p>
            <a:endParaRPr lang="en-US"/>
          </a:p>
        </p:txBody>
      </p:sp>
      <p:sp>
        <p:nvSpPr>
          <p:cNvPr id="49219" name="Rectangle 67"/>
          <p:cNvSpPr>
            <a:spLocks noChangeArrowheads="1"/>
          </p:cNvSpPr>
          <p:nvPr/>
        </p:nvSpPr>
        <p:spPr bwMode="auto">
          <a:xfrm>
            <a:off x="6188075" y="2486025"/>
            <a:ext cx="144463" cy="57150"/>
          </a:xfrm>
          <a:prstGeom prst="rect">
            <a:avLst/>
          </a:prstGeom>
          <a:solidFill>
            <a:srgbClr val="FF0000"/>
          </a:solidFill>
          <a:ln w="28575">
            <a:solidFill>
              <a:srgbClr val="FF9900"/>
            </a:solidFill>
            <a:miter lim="800000"/>
            <a:headEnd/>
            <a:tailEnd/>
          </a:ln>
        </p:spPr>
        <p:txBody>
          <a:bodyPr/>
          <a:lstStyle/>
          <a:p>
            <a:endParaRPr lang="en-US"/>
          </a:p>
        </p:txBody>
      </p:sp>
      <p:sp>
        <p:nvSpPr>
          <p:cNvPr id="49220" name="Rectangle 68"/>
          <p:cNvSpPr>
            <a:spLocks noChangeArrowheads="1"/>
          </p:cNvSpPr>
          <p:nvPr/>
        </p:nvSpPr>
        <p:spPr bwMode="auto">
          <a:xfrm>
            <a:off x="6532563" y="2243138"/>
            <a:ext cx="142875" cy="57150"/>
          </a:xfrm>
          <a:prstGeom prst="rect">
            <a:avLst/>
          </a:prstGeom>
          <a:solidFill>
            <a:srgbClr val="FF0000"/>
          </a:solidFill>
          <a:ln w="28575">
            <a:solidFill>
              <a:srgbClr val="FF9900"/>
            </a:solidFill>
            <a:miter lim="800000"/>
            <a:headEnd/>
            <a:tailEnd/>
          </a:ln>
        </p:spPr>
        <p:txBody>
          <a:bodyPr/>
          <a:lstStyle/>
          <a:p>
            <a:endParaRPr lang="en-US"/>
          </a:p>
        </p:txBody>
      </p:sp>
      <p:sp>
        <p:nvSpPr>
          <p:cNvPr id="49221" name="Rectangle 69"/>
          <p:cNvSpPr>
            <a:spLocks noChangeArrowheads="1"/>
          </p:cNvSpPr>
          <p:nvPr/>
        </p:nvSpPr>
        <p:spPr bwMode="auto">
          <a:xfrm>
            <a:off x="6875463" y="1971675"/>
            <a:ext cx="157162" cy="100013"/>
          </a:xfrm>
          <a:prstGeom prst="rect">
            <a:avLst/>
          </a:prstGeom>
          <a:solidFill>
            <a:srgbClr val="FF0000"/>
          </a:solidFill>
          <a:ln w="28575">
            <a:solidFill>
              <a:srgbClr val="FF9900"/>
            </a:solidFill>
            <a:miter lim="800000"/>
            <a:headEnd/>
            <a:tailEnd/>
          </a:ln>
        </p:spPr>
        <p:txBody>
          <a:bodyPr/>
          <a:lstStyle/>
          <a:p>
            <a:endParaRPr lang="en-US"/>
          </a:p>
        </p:txBody>
      </p:sp>
      <p:sp>
        <p:nvSpPr>
          <p:cNvPr id="49222" name="Rectangle 70"/>
          <p:cNvSpPr>
            <a:spLocks noChangeArrowheads="1"/>
          </p:cNvSpPr>
          <p:nvPr/>
        </p:nvSpPr>
        <p:spPr bwMode="auto">
          <a:xfrm>
            <a:off x="7232650" y="1671638"/>
            <a:ext cx="142875" cy="142875"/>
          </a:xfrm>
          <a:prstGeom prst="rect">
            <a:avLst/>
          </a:prstGeom>
          <a:solidFill>
            <a:srgbClr val="FF0000"/>
          </a:solidFill>
          <a:ln w="28575">
            <a:solidFill>
              <a:srgbClr val="FF9900"/>
            </a:solidFill>
            <a:miter lim="800000"/>
            <a:headEnd/>
            <a:tailEnd/>
          </a:ln>
        </p:spPr>
        <p:txBody>
          <a:bodyPr/>
          <a:lstStyle/>
          <a:p>
            <a:endParaRPr lang="en-US"/>
          </a:p>
        </p:txBody>
      </p:sp>
      <p:sp>
        <p:nvSpPr>
          <p:cNvPr id="49223" name="Line 71"/>
          <p:cNvSpPr>
            <a:spLocks noChangeShapeType="1"/>
          </p:cNvSpPr>
          <p:nvPr/>
        </p:nvSpPr>
        <p:spPr bwMode="auto">
          <a:xfrm>
            <a:off x="2257425" y="1271588"/>
            <a:ext cx="1588" cy="3173412"/>
          </a:xfrm>
          <a:prstGeom prst="line">
            <a:avLst/>
          </a:prstGeom>
          <a:noFill/>
          <a:ln w="28575">
            <a:solidFill>
              <a:schemeClr val="tx2"/>
            </a:solidFill>
            <a:round/>
            <a:headEnd/>
            <a:tailEnd/>
          </a:ln>
        </p:spPr>
        <p:txBody>
          <a:bodyPr/>
          <a:lstStyle/>
          <a:p>
            <a:endParaRPr lang="en-US"/>
          </a:p>
        </p:txBody>
      </p:sp>
      <p:sp>
        <p:nvSpPr>
          <p:cNvPr id="49224" name="Line 72"/>
          <p:cNvSpPr>
            <a:spLocks noChangeShapeType="1"/>
          </p:cNvSpPr>
          <p:nvPr/>
        </p:nvSpPr>
        <p:spPr bwMode="auto">
          <a:xfrm>
            <a:off x="2257425" y="4445000"/>
            <a:ext cx="57150" cy="1588"/>
          </a:xfrm>
          <a:prstGeom prst="line">
            <a:avLst/>
          </a:prstGeom>
          <a:noFill/>
          <a:ln w="28575">
            <a:solidFill>
              <a:srgbClr val="FFFF00"/>
            </a:solidFill>
            <a:round/>
            <a:headEnd/>
            <a:tailEnd/>
          </a:ln>
        </p:spPr>
        <p:txBody>
          <a:bodyPr/>
          <a:lstStyle/>
          <a:p>
            <a:endParaRPr lang="en-US"/>
          </a:p>
        </p:txBody>
      </p:sp>
      <p:sp>
        <p:nvSpPr>
          <p:cNvPr id="49225" name="Line 73"/>
          <p:cNvSpPr>
            <a:spLocks noChangeShapeType="1"/>
          </p:cNvSpPr>
          <p:nvPr/>
        </p:nvSpPr>
        <p:spPr bwMode="auto">
          <a:xfrm>
            <a:off x="2257425" y="4287838"/>
            <a:ext cx="57150" cy="1587"/>
          </a:xfrm>
          <a:prstGeom prst="line">
            <a:avLst/>
          </a:prstGeom>
          <a:noFill/>
          <a:ln w="28575">
            <a:solidFill>
              <a:srgbClr val="FFFF00"/>
            </a:solidFill>
            <a:round/>
            <a:headEnd/>
            <a:tailEnd/>
          </a:ln>
        </p:spPr>
        <p:txBody>
          <a:bodyPr/>
          <a:lstStyle/>
          <a:p>
            <a:endParaRPr lang="en-US"/>
          </a:p>
        </p:txBody>
      </p:sp>
      <p:sp>
        <p:nvSpPr>
          <p:cNvPr id="49226" name="Line 74"/>
          <p:cNvSpPr>
            <a:spLocks noChangeShapeType="1"/>
          </p:cNvSpPr>
          <p:nvPr/>
        </p:nvSpPr>
        <p:spPr bwMode="auto">
          <a:xfrm>
            <a:off x="2257425" y="4187825"/>
            <a:ext cx="57150" cy="1588"/>
          </a:xfrm>
          <a:prstGeom prst="line">
            <a:avLst/>
          </a:prstGeom>
          <a:noFill/>
          <a:ln w="28575">
            <a:solidFill>
              <a:schemeClr val="tx2"/>
            </a:solidFill>
            <a:round/>
            <a:headEnd/>
            <a:tailEnd/>
          </a:ln>
        </p:spPr>
        <p:txBody>
          <a:bodyPr/>
          <a:lstStyle/>
          <a:p>
            <a:endParaRPr lang="en-US"/>
          </a:p>
        </p:txBody>
      </p:sp>
      <p:sp>
        <p:nvSpPr>
          <p:cNvPr id="49227" name="Line 75"/>
          <p:cNvSpPr>
            <a:spLocks noChangeShapeType="1"/>
          </p:cNvSpPr>
          <p:nvPr/>
        </p:nvSpPr>
        <p:spPr bwMode="auto">
          <a:xfrm>
            <a:off x="2257425" y="4130675"/>
            <a:ext cx="57150" cy="1588"/>
          </a:xfrm>
          <a:prstGeom prst="line">
            <a:avLst/>
          </a:prstGeom>
          <a:noFill/>
          <a:ln w="28575">
            <a:solidFill>
              <a:schemeClr val="tx2"/>
            </a:solidFill>
            <a:round/>
            <a:headEnd/>
            <a:tailEnd/>
          </a:ln>
        </p:spPr>
        <p:txBody>
          <a:bodyPr/>
          <a:lstStyle/>
          <a:p>
            <a:endParaRPr lang="en-US"/>
          </a:p>
        </p:txBody>
      </p:sp>
      <p:sp>
        <p:nvSpPr>
          <p:cNvPr id="49228" name="Line 76"/>
          <p:cNvSpPr>
            <a:spLocks noChangeShapeType="1"/>
          </p:cNvSpPr>
          <p:nvPr/>
        </p:nvSpPr>
        <p:spPr bwMode="auto">
          <a:xfrm>
            <a:off x="2257425" y="4073525"/>
            <a:ext cx="57150" cy="1588"/>
          </a:xfrm>
          <a:prstGeom prst="line">
            <a:avLst/>
          </a:prstGeom>
          <a:noFill/>
          <a:ln w="28575">
            <a:solidFill>
              <a:schemeClr val="tx2"/>
            </a:solidFill>
            <a:round/>
            <a:headEnd/>
            <a:tailEnd/>
          </a:ln>
        </p:spPr>
        <p:txBody>
          <a:bodyPr/>
          <a:lstStyle/>
          <a:p>
            <a:endParaRPr lang="en-US"/>
          </a:p>
        </p:txBody>
      </p:sp>
      <p:sp>
        <p:nvSpPr>
          <p:cNvPr id="49229" name="Line 77"/>
          <p:cNvSpPr>
            <a:spLocks noChangeShapeType="1"/>
          </p:cNvSpPr>
          <p:nvPr/>
        </p:nvSpPr>
        <p:spPr bwMode="auto">
          <a:xfrm>
            <a:off x="2257425" y="4030663"/>
            <a:ext cx="57150" cy="1587"/>
          </a:xfrm>
          <a:prstGeom prst="line">
            <a:avLst/>
          </a:prstGeom>
          <a:noFill/>
          <a:ln w="28575">
            <a:solidFill>
              <a:schemeClr val="tx2"/>
            </a:solidFill>
            <a:round/>
            <a:headEnd/>
            <a:tailEnd/>
          </a:ln>
        </p:spPr>
        <p:txBody>
          <a:bodyPr/>
          <a:lstStyle/>
          <a:p>
            <a:endParaRPr lang="en-US"/>
          </a:p>
        </p:txBody>
      </p:sp>
      <p:sp>
        <p:nvSpPr>
          <p:cNvPr id="49230" name="Line 78"/>
          <p:cNvSpPr>
            <a:spLocks noChangeShapeType="1"/>
          </p:cNvSpPr>
          <p:nvPr/>
        </p:nvSpPr>
        <p:spPr bwMode="auto">
          <a:xfrm>
            <a:off x="2257425" y="4002088"/>
            <a:ext cx="57150" cy="1587"/>
          </a:xfrm>
          <a:prstGeom prst="line">
            <a:avLst/>
          </a:prstGeom>
          <a:noFill/>
          <a:ln w="28575">
            <a:solidFill>
              <a:schemeClr val="tx2"/>
            </a:solidFill>
            <a:round/>
            <a:headEnd/>
            <a:tailEnd/>
          </a:ln>
        </p:spPr>
        <p:txBody>
          <a:bodyPr/>
          <a:lstStyle/>
          <a:p>
            <a:endParaRPr lang="en-US"/>
          </a:p>
        </p:txBody>
      </p:sp>
      <p:sp>
        <p:nvSpPr>
          <p:cNvPr id="49231" name="Line 79"/>
          <p:cNvSpPr>
            <a:spLocks noChangeShapeType="1"/>
          </p:cNvSpPr>
          <p:nvPr/>
        </p:nvSpPr>
        <p:spPr bwMode="auto">
          <a:xfrm>
            <a:off x="2257425" y="3973513"/>
            <a:ext cx="57150" cy="1587"/>
          </a:xfrm>
          <a:prstGeom prst="line">
            <a:avLst/>
          </a:prstGeom>
          <a:noFill/>
          <a:ln w="28575">
            <a:solidFill>
              <a:schemeClr val="tx2"/>
            </a:solidFill>
            <a:round/>
            <a:headEnd/>
            <a:tailEnd/>
          </a:ln>
        </p:spPr>
        <p:txBody>
          <a:bodyPr/>
          <a:lstStyle/>
          <a:p>
            <a:endParaRPr lang="en-US"/>
          </a:p>
        </p:txBody>
      </p:sp>
      <p:sp>
        <p:nvSpPr>
          <p:cNvPr id="49232" name="Line 80"/>
          <p:cNvSpPr>
            <a:spLocks noChangeShapeType="1"/>
          </p:cNvSpPr>
          <p:nvPr/>
        </p:nvSpPr>
        <p:spPr bwMode="auto">
          <a:xfrm>
            <a:off x="2257425" y="3944938"/>
            <a:ext cx="57150" cy="1587"/>
          </a:xfrm>
          <a:prstGeom prst="line">
            <a:avLst/>
          </a:prstGeom>
          <a:noFill/>
          <a:ln w="28575">
            <a:solidFill>
              <a:schemeClr val="tx2"/>
            </a:solidFill>
            <a:round/>
            <a:headEnd/>
            <a:tailEnd/>
          </a:ln>
        </p:spPr>
        <p:txBody>
          <a:bodyPr/>
          <a:lstStyle/>
          <a:p>
            <a:endParaRPr lang="en-US"/>
          </a:p>
        </p:txBody>
      </p:sp>
      <p:sp>
        <p:nvSpPr>
          <p:cNvPr id="49233" name="Line 81"/>
          <p:cNvSpPr>
            <a:spLocks noChangeShapeType="1"/>
          </p:cNvSpPr>
          <p:nvPr/>
        </p:nvSpPr>
        <p:spPr bwMode="auto">
          <a:xfrm>
            <a:off x="2257425" y="3916363"/>
            <a:ext cx="57150" cy="1587"/>
          </a:xfrm>
          <a:prstGeom prst="line">
            <a:avLst/>
          </a:prstGeom>
          <a:noFill/>
          <a:ln w="28575">
            <a:solidFill>
              <a:schemeClr val="tx2"/>
            </a:solidFill>
            <a:round/>
            <a:headEnd/>
            <a:tailEnd/>
          </a:ln>
        </p:spPr>
        <p:txBody>
          <a:bodyPr/>
          <a:lstStyle/>
          <a:p>
            <a:endParaRPr lang="en-US"/>
          </a:p>
        </p:txBody>
      </p:sp>
      <p:sp>
        <p:nvSpPr>
          <p:cNvPr id="49234" name="Line 82"/>
          <p:cNvSpPr>
            <a:spLocks noChangeShapeType="1"/>
          </p:cNvSpPr>
          <p:nvPr/>
        </p:nvSpPr>
        <p:spPr bwMode="auto">
          <a:xfrm>
            <a:off x="2257425" y="3759200"/>
            <a:ext cx="57150" cy="1588"/>
          </a:xfrm>
          <a:prstGeom prst="line">
            <a:avLst/>
          </a:prstGeom>
          <a:noFill/>
          <a:ln w="28575">
            <a:solidFill>
              <a:schemeClr val="tx2"/>
            </a:solidFill>
            <a:round/>
            <a:headEnd/>
            <a:tailEnd/>
          </a:ln>
        </p:spPr>
        <p:txBody>
          <a:bodyPr/>
          <a:lstStyle/>
          <a:p>
            <a:endParaRPr lang="en-US"/>
          </a:p>
        </p:txBody>
      </p:sp>
      <p:sp>
        <p:nvSpPr>
          <p:cNvPr id="49235" name="Line 83"/>
          <p:cNvSpPr>
            <a:spLocks noChangeShapeType="1"/>
          </p:cNvSpPr>
          <p:nvPr/>
        </p:nvSpPr>
        <p:spPr bwMode="auto">
          <a:xfrm>
            <a:off x="2257425" y="3659188"/>
            <a:ext cx="57150" cy="1587"/>
          </a:xfrm>
          <a:prstGeom prst="line">
            <a:avLst/>
          </a:prstGeom>
          <a:noFill/>
          <a:ln w="28575">
            <a:solidFill>
              <a:schemeClr val="tx2"/>
            </a:solidFill>
            <a:round/>
            <a:headEnd/>
            <a:tailEnd/>
          </a:ln>
        </p:spPr>
        <p:txBody>
          <a:bodyPr/>
          <a:lstStyle/>
          <a:p>
            <a:endParaRPr lang="en-US"/>
          </a:p>
        </p:txBody>
      </p:sp>
      <p:sp>
        <p:nvSpPr>
          <p:cNvPr id="49236" name="Line 84"/>
          <p:cNvSpPr>
            <a:spLocks noChangeShapeType="1"/>
          </p:cNvSpPr>
          <p:nvPr/>
        </p:nvSpPr>
        <p:spPr bwMode="auto">
          <a:xfrm>
            <a:off x="2257425" y="3602038"/>
            <a:ext cx="57150" cy="1587"/>
          </a:xfrm>
          <a:prstGeom prst="line">
            <a:avLst/>
          </a:prstGeom>
          <a:noFill/>
          <a:ln w="28575">
            <a:solidFill>
              <a:schemeClr val="tx2"/>
            </a:solidFill>
            <a:round/>
            <a:headEnd/>
            <a:tailEnd/>
          </a:ln>
        </p:spPr>
        <p:txBody>
          <a:bodyPr/>
          <a:lstStyle/>
          <a:p>
            <a:endParaRPr lang="en-US"/>
          </a:p>
        </p:txBody>
      </p:sp>
      <p:sp>
        <p:nvSpPr>
          <p:cNvPr id="49237" name="Line 85"/>
          <p:cNvSpPr>
            <a:spLocks noChangeShapeType="1"/>
          </p:cNvSpPr>
          <p:nvPr/>
        </p:nvSpPr>
        <p:spPr bwMode="auto">
          <a:xfrm>
            <a:off x="2257425" y="3544888"/>
            <a:ext cx="57150" cy="1587"/>
          </a:xfrm>
          <a:prstGeom prst="line">
            <a:avLst/>
          </a:prstGeom>
          <a:noFill/>
          <a:ln w="28575">
            <a:solidFill>
              <a:schemeClr val="tx2"/>
            </a:solidFill>
            <a:round/>
            <a:headEnd/>
            <a:tailEnd/>
          </a:ln>
        </p:spPr>
        <p:txBody>
          <a:bodyPr/>
          <a:lstStyle/>
          <a:p>
            <a:endParaRPr lang="en-US"/>
          </a:p>
        </p:txBody>
      </p:sp>
      <p:sp>
        <p:nvSpPr>
          <p:cNvPr id="49238" name="Line 86"/>
          <p:cNvSpPr>
            <a:spLocks noChangeShapeType="1"/>
          </p:cNvSpPr>
          <p:nvPr/>
        </p:nvSpPr>
        <p:spPr bwMode="auto">
          <a:xfrm>
            <a:off x="2257425" y="3502025"/>
            <a:ext cx="57150" cy="1588"/>
          </a:xfrm>
          <a:prstGeom prst="line">
            <a:avLst/>
          </a:prstGeom>
          <a:noFill/>
          <a:ln w="28575">
            <a:solidFill>
              <a:schemeClr val="tx2"/>
            </a:solidFill>
            <a:round/>
            <a:headEnd/>
            <a:tailEnd/>
          </a:ln>
        </p:spPr>
        <p:txBody>
          <a:bodyPr/>
          <a:lstStyle/>
          <a:p>
            <a:endParaRPr lang="en-US"/>
          </a:p>
        </p:txBody>
      </p:sp>
      <p:sp>
        <p:nvSpPr>
          <p:cNvPr id="49239" name="Line 87"/>
          <p:cNvSpPr>
            <a:spLocks noChangeShapeType="1"/>
          </p:cNvSpPr>
          <p:nvPr/>
        </p:nvSpPr>
        <p:spPr bwMode="auto">
          <a:xfrm>
            <a:off x="2257425" y="3473450"/>
            <a:ext cx="57150" cy="1588"/>
          </a:xfrm>
          <a:prstGeom prst="line">
            <a:avLst/>
          </a:prstGeom>
          <a:noFill/>
          <a:ln w="28575">
            <a:solidFill>
              <a:schemeClr val="tx2"/>
            </a:solidFill>
            <a:round/>
            <a:headEnd/>
            <a:tailEnd/>
          </a:ln>
        </p:spPr>
        <p:txBody>
          <a:bodyPr/>
          <a:lstStyle/>
          <a:p>
            <a:endParaRPr lang="en-US"/>
          </a:p>
        </p:txBody>
      </p:sp>
      <p:sp>
        <p:nvSpPr>
          <p:cNvPr id="49240" name="Line 88"/>
          <p:cNvSpPr>
            <a:spLocks noChangeShapeType="1"/>
          </p:cNvSpPr>
          <p:nvPr/>
        </p:nvSpPr>
        <p:spPr bwMode="auto">
          <a:xfrm>
            <a:off x="2257425" y="3444875"/>
            <a:ext cx="57150" cy="1588"/>
          </a:xfrm>
          <a:prstGeom prst="line">
            <a:avLst/>
          </a:prstGeom>
          <a:noFill/>
          <a:ln w="28575">
            <a:solidFill>
              <a:schemeClr val="tx2"/>
            </a:solidFill>
            <a:round/>
            <a:headEnd/>
            <a:tailEnd/>
          </a:ln>
        </p:spPr>
        <p:txBody>
          <a:bodyPr/>
          <a:lstStyle/>
          <a:p>
            <a:endParaRPr lang="en-US"/>
          </a:p>
        </p:txBody>
      </p:sp>
      <p:sp>
        <p:nvSpPr>
          <p:cNvPr id="49241" name="Line 89"/>
          <p:cNvSpPr>
            <a:spLocks noChangeShapeType="1"/>
          </p:cNvSpPr>
          <p:nvPr/>
        </p:nvSpPr>
        <p:spPr bwMode="auto">
          <a:xfrm>
            <a:off x="2257425" y="3416300"/>
            <a:ext cx="57150" cy="1588"/>
          </a:xfrm>
          <a:prstGeom prst="line">
            <a:avLst/>
          </a:prstGeom>
          <a:noFill/>
          <a:ln w="28575">
            <a:solidFill>
              <a:schemeClr val="tx2"/>
            </a:solidFill>
            <a:round/>
            <a:headEnd/>
            <a:tailEnd/>
          </a:ln>
        </p:spPr>
        <p:txBody>
          <a:bodyPr/>
          <a:lstStyle/>
          <a:p>
            <a:endParaRPr lang="en-US"/>
          </a:p>
        </p:txBody>
      </p:sp>
      <p:sp>
        <p:nvSpPr>
          <p:cNvPr id="49242" name="Line 90"/>
          <p:cNvSpPr>
            <a:spLocks noChangeShapeType="1"/>
          </p:cNvSpPr>
          <p:nvPr/>
        </p:nvSpPr>
        <p:spPr bwMode="auto">
          <a:xfrm>
            <a:off x="2257425" y="3387725"/>
            <a:ext cx="57150" cy="1588"/>
          </a:xfrm>
          <a:prstGeom prst="line">
            <a:avLst/>
          </a:prstGeom>
          <a:noFill/>
          <a:ln w="28575">
            <a:solidFill>
              <a:schemeClr val="tx2"/>
            </a:solidFill>
            <a:round/>
            <a:headEnd/>
            <a:tailEnd/>
          </a:ln>
        </p:spPr>
        <p:txBody>
          <a:bodyPr/>
          <a:lstStyle/>
          <a:p>
            <a:endParaRPr lang="en-US"/>
          </a:p>
        </p:txBody>
      </p:sp>
      <p:sp>
        <p:nvSpPr>
          <p:cNvPr id="49243" name="Line 91"/>
          <p:cNvSpPr>
            <a:spLocks noChangeShapeType="1"/>
          </p:cNvSpPr>
          <p:nvPr/>
        </p:nvSpPr>
        <p:spPr bwMode="auto">
          <a:xfrm>
            <a:off x="2257425" y="3230563"/>
            <a:ext cx="57150" cy="1587"/>
          </a:xfrm>
          <a:prstGeom prst="line">
            <a:avLst/>
          </a:prstGeom>
          <a:noFill/>
          <a:ln w="28575">
            <a:solidFill>
              <a:schemeClr val="tx2"/>
            </a:solidFill>
            <a:round/>
            <a:headEnd/>
            <a:tailEnd/>
          </a:ln>
        </p:spPr>
        <p:txBody>
          <a:bodyPr/>
          <a:lstStyle/>
          <a:p>
            <a:endParaRPr lang="en-US"/>
          </a:p>
        </p:txBody>
      </p:sp>
      <p:sp>
        <p:nvSpPr>
          <p:cNvPr id="49244" name="Line 92"/>
          <p:cNvSpPr>
            <a:spLocks noChangeShapeType="1"/>
          </p:cNvSpPr>
          <p:nvPr/>
        </p:nvSpPr>
        <p:spPr bwMode="auto">
          <a:xfrm>
            <a:off x="2257425" y="3130550"/>
            <a:ext cx="57150" cy="1588"/>
          </a:xfrm>
          <a:prstGeom prst="line">
            <a:avLst/>
          </a:prstGeom>
          <a:noFill/>
          <a:ln w="28575">
            <a:solidFill>
              <a:schemeClr val="tx2"/>
            </a:solidFill>
            <a:round/>
            <a:headEnd/>
            <a:tailEnd/>
          </a:ln>
        </p:spPr>
        <p:txBody>
          <a:bodyPr/>
          <a:lstStyle/>
          <a:p>
            <a:endParaRPr lang="en-US"/>
          </a:p>
        </p:txBody>
      </p:sp>
      <p:sp>
        <p:nvSpPr>
          <p:cNvPr id="49245" name="Line 93"/>
          <p:cNvSpPr>
            <a:spLocks noChangeShapeType="1"/>
          </p:cNvSpPr>
          <p:nvPr/>
        </p:nvSpPr>
        <p:spPr bwMode="auto">
          <a:xfrm>
            <a:off x="2257425" y="3071813"/>
            <a:ext cx="57150" cy="1587"/>
          </a:xfrm>
          <a:prstGeom prst="line">
            <a:avLst/>
          </a:prstGeom>
          <a:noFill/>
          <a:ln w="28575">
            <a:solidFill>
              <a:schemeClr val="tx2"/>
            </a:solidFill>
            <a:round/>
            <a:headEnd/>
            <a:tailEnd/>
          </a:ln>
        </p:spPr>
        <p:txBody>
          <a:bodyPr/>
          <a:lstStyle/>
          <a:p>
            <a:endParaRPr lang="en-US"/>
          </a:p>
        </p:txBody>
      </p:sp>
      <p:sp>
        <p:nvSpPr>
          <p:cNvPr id="49246" name="Line 94"/>
          <p:cNvSpPr>
            <a:spLocks noChangeShapeType="1"/>
          </p:cNvSpPr>
          <p:nvPr/>
        </p:nvSpPr>
        <p:spPr bwMode="auto">
          <a:xfrm>
            <a:off x="2257425" y="3014663"/>
            <a:ext cx="57150" cy="1587"/>
          </a:xfrm>
          <a:prstGeom prst="line">
            <a:avLst/>
          </a:prstGeom>
          <a:noFill/>
          <a:ln w="28575">
            <a:solidFill>
              <a:schemeClr val="tx2"/>
            </a:solidFill>
            <a:round/>
            <a:headEnd/>
            <a:tailEnd/>
          </a:ln>
        </p:spPr>
        <p:txBody>
          <a:bodyPr/>
          <a:lstStyle/>
          <a:p>
            <a:endParaRPr lang="en-US"/>
          </a:p>
        </p:txBody>
      </p:sp>
      <p:sp>
        <p:nvSpPr>
          <p:cNvPr id="49247" name="Line 95"/>
          <p:cNvSpPr>
            <a:spLocks noChangeShapeType="1"/>
          </p:cNvSpPr>
          <p:nvPr/>
        </p:nvSpPr>
        <p:spPr bwMode="auto">
          <a:xfrm>
            <a:off x="2257425" y="2971800"/>
            <a:ext cx="57150" cy="1588"/>
          </a:xfrm>
          <a:prstGeom prst="line">
            <a:avLst/>
          </a:prstGeom>
          <a:noFill/>
          <a:ln w="28575">
            <a:solidFill>
              <a:schemeClr val="tx2"/>
            </a:solidFill>
            <a:round/>
            <a:headEnd/>
            <a:tailEnd/>
          </a:ln>
        </p:spPr>
        <p:txBody>
          <a:bodyPr/>
          <a:lstStyle/>
          <a:p>
            <a:endParaRPr lang="en-US"/>
          </a:p>
        </p:txBody>
      </p:sp>
      <p:sp>
        <p:nvSpPr>
          <p:cNvPr id="49248" name="Line 96"/>
          <p:cNvSpPr>
            <a:spLocks noChangeShapeType="1"/>
          </p:cNvSpPr>
          <p:nvPr/>
        </p:nvSpPr>
        <p:spPr bwMode="auto">
          <a:xfrm>
            <a:off x="2257425" y="2943225"/>
            <a:ext cx="57150" cy="1588"/>
          </a:xfrm>
          <a:prstGeom prst="line">
            <a:avLst/>
          </a:prstGeom>
          <a:noFill/>
          <a:ln w="28575">
            <a:solidFill>
              <a:schemeClr val="tx2"/>
            </a:solidFill>
            <a:round/>
            <a:headEnd/>
            <a:tailEnd/>
          </a:ln>
        </p:spPr>
        <p:txBody>
          <a:bodyPr/>
          <a:lstStyle/>
          <a:p>
            <a:endParaRPr lang="en-US"/>
          </a:p>
        </p:txBody>
      </p:sp>
      <p:sp>
        <p:nvSpPr>
          <p:cNvPr id="49249" name="Line 97"/>
          <p:cNvSpPr>
            <a:spLocks noChangeShapeType="1"/>
          </p:cNvSpPr>
          <p:nvPr/>
        </p:nvSpPr>
        <p:spPr bwMode="auto">
          <a:xfrm>
            <a:off x="2257425" y="2914650"/>
            <a:ext cx="57150" cy="1588"/>
          </a:xfrm>
          <a:prstGeom prst="line">
            <a:avLst/>
          </a:prstGeom>
          <a:noFill/>
          <a:ln w="28575">
            <a:solidFill>
              <a:schemeClr val="tx2"/>
            </a:solidFill>
            <a:round/>
            <a:headEnd/>
            <a:tailEnd/>
          </a:ln>
        </p:spPr>
        <p:txBody>
          <a:bodyPr/>
          <a:lstStyle/>
          <a:p>
            <a:endParaRPr lang="en-US"/>
          </a:p>
        </p:txBody>
      </p:sp>
      <p:sp>
        <p:nvSpPr>
          <p:cNvPr id="49250" name="Line 98"/>
          <p:cNvSpPr>
            <a:spLocks noChangeShapeType="1"/>
          </p:cNvSpPr>
          <p:nvPr/>
        </p:nvSpPr>
        <p:spPr bwMode="auto">
          <a:xfrm>
            <a:off x="2257425" y="2886075"/>
            <a:ext cx="57150" cy="1588"/>
          </a:xfrm>
          <a:prstGeom prst="line">
            <a:avLst/>
          </a:prstGeom>
          <a:noFill/>
          <a:ln w="28575">
            <a:solidFill>
              <a:schemeClr val="tx2"/>
            </a:solidFill>
            <a:round/>
            <a:headEnd/>
            <a:tailEnd/>
          </a:ln>
        </p:spPr>
        <p:txBody>
          <a:bodyPr/>
          <a:lstStyle/>
          <a:p>
            <a:endParaRPr lang="en-US"/>
          </a:p>
        </p:txBody>
      </p:sp>
      <p:sp>
        <p:nvSpPr>
          <p:cNvPr id="49251" name="Line 99"/>
          <p:cNvSpPr>
            <a:spLocks noChangeShapeType="1"/>
          </p:cNvSpPr>
          <p:nvPr/>
        </p:nvSpPr>
        <p:spPr bwMode="auto">
          <a:xfrm>
            <a:off x="2257425" y="2857500"/>
            <a:ext cx="57150" cy="1588"/>
          </a:xfrm>
          <a:prstGeom prst="line">
            <a:avLst/>
          </a:prstGeom>
          <a:noFill/>
          <a:ln w="28575">
            <a:solidFill>
              <a:schemeClr val="tx2"/>
            </a:solidFill>
            <a:round/>
            <a:headEnd/>
            <a:tailEnd/>
          </a:ln>
        </p:spPr>
        <p:txBody>
          <a:bodyPr/>
          <a:lstStyle/>
          <a:p>
            <a:endParaRPr lang="en-US"/>
          </a:p>
        </p:txBody>
      </p:sp>
      <p:sp>
        <p:nvSpPr>
          <p:cNvPr id="49252" name="Line 100"/>
          <p:cNvSpPr>
            <a:spLocks noChangeShapeType="1"/>
          </p:cNvSpPr>
          <p:nvPr/>
        </p:nvSpPr>
        <p:spPr bwMode="auto">
          <a:xfrm>
            <a:off x="2257425" y="2700338"/>
            <a:ext cx="57150" cy="1587"/>
          </a:xfrm>
          <a:prstGeom prst="line">
            <a:avLst/>
          </a:prstGeom>
          <a:noFill/>
          <a:ln w="28575">
            <a:solidFill>
              <a:schemeClr val="tx2"/>
            </a:solidFill>
            <a:round/>
            <a:headEnd/>
            <a:tailEnd/>
          </a:ln>
        </p:spPr>
        <p:txBody>
          <a:bodyPr/>
          <a:lstStyle/>
          <a:p>
            <a:endParaRPr lang="en-US"/>
          </a:p>
        </p:txBody>
      </p:sp>
      <p:sp>
        <p:nvSpPr>
          <p:cNvPr id="49253" name="Line 101"/>
          <p:cNvSpPr>
            <a:spLocks noChangeShapeType="1"/>
          </p:cNvSpPr>
          <p:nvPr/>
        </p:nvSpPr>
        <p:spPr bwMode="auto">
          <a:xfrm>
            <a:off x="2257425" y="2600325"/>
            <a:ext cx="57150" cy="1588"/>
          </a:xfrm>
          <a:prstGeom prst="line">
            <a:avLst/>
          </a:prstGeom>
          <a:noFill/>
          <a:ln w="28575">
            <a:solidFill>
              <a:schemeClr val="tx2"/>
            </a:solidFill>
            <a:round/>
            <a:headEnd/>
            <a:tailEnd/>
          </a:ln>
        </p:spPr>
        <p:txBody>
          <a:bodyPr/>
          <a:lstStyle/>
          <a:p>
            <a:endParaRPr lang="en-US"/>
          </a:p>
        </p:txBody>
      </p:sp>
      <p:sp>
        <p:nvSpPr>
          <p:cNvPr id="49254" name="Line 102"/>
          <p:cNvSpPr>
            <a:spLocks noChangeShapeType="1"/>
          </p:cNvSpPr>
          <p:nvPr/>
        </p:nvSpPr>
        <p:spPr bwMode="auto">
          <a:xfrm>
            <a:off x="2257425" y="2543175"/>
            <a:ext cx="57150" cy="1588"/>
          </a:xfrm>
          <a:prstGeom prst="line">
            <a:avLst/>
          </a:prstGeom>
          <a:noFill/>
          <a:ln w="28575">
            <a:solidFill>
              <a:schemeClr val="tx2"/>
            </a:solidFill>
            <a:round/>
            <a:headEnd/>
            <a:tailEnd/>
          </a:ln>
        </p:spPr>
        <p:txBody>
          <a:bodyPr/>
          <a:lstStyle/>
          <a:p>
            <a:endParaRPr lang="en-US"/>
          </a:p>
        </p:txBody>
      </p:sp>
      <p:sp>
        <p:nvSpPr>
          <p:cNvPr id="49255" name="Line 103"/>
          <p:cNvSpPr>
            <a:spLocks noChangeShapeType="1"/>
          </p:cNvSpPr>
          <p:nvPr/>
        </p:nvSpPr>
        <p:spPr bwMode="auto">
          <a:xfrm>
            <a:off x="2257425" y="2486025"/>
            <a:ext cx="57150" cy="1588"/>
          </a:xfrm>
          <a:prstGeom prst="line">
            <a:avLst/>
          </a:prstGeom>
          <a:noFill/>
          <a:ln w="28575">
            <a:solidFill>
              <a:schemeClr val="tx2"/>
            </a:solidFill>
            <a:round/>
            <a:headEnd/>
            <a:tailEnd/>
          </a:ln>
        </p:spPr>
        <p:txBody>
          <a:bodyPr/>
          <a:lstStyle/>
          <a:p>
            <a:endParaRPr lang="en-US"/>
          </a:p>
        </p:txBody>
      </p:sp>
      <p:sp>
        <p:nvSpPr>
          <p:cNvPr id="49256" name="Line 104"/>
          <p:cNvSpPr>
            <a:spLocks noChangeShapeType="1"/>
          </p:cNvSpPr>
          <p:nvPr/>
        </p:nvSpPr>
        <p:spPr bwMode="auto">
          <a:xfrm>
            <a:off x="2257425" y="2443163"/>
            <a:ext cx="57150" cy="1587"/>
          </a:xfrm>
          <a:prstGeom prst="line">
            <a:avLst/>
          </a:prstGeom>
          <a:noFill/>
          <a:ln w="28575">
            <a:solidFill>
              <a:schemeClr val="tx2"/>
            </a:solidFill>
            <a:round/>
            <a:headEnd/>
            <a:tailEnd/>
          </a:ln>
        </p:spPr>
        <p:txBody>
          <a:bodyPr/>
          <a:lstStyle/>
          <a:p>
            <a:endParaRPr lang="en-US"/>
          </a:p>
        </p:txBody>
      </p:sp>
      <p:sp>
        <p:nvSpPr>
          <p:cNvPr id="49257" name="Line 105"/>
          <p:cNvSpPr>
            <a:spLocks noChangeShapeType="1"/>
          </p:cNvSpPr>
          <p:nvPr/>
        </p:nvSpPr>
        <p:spPr bwMode="auto">
          <a:xfrm>
            <a:off x="2257425" y="2414588"/>
            <a:ext cx="57150" cy="1587"/>
          </a:xfrm>
          <a:prstGeom prst="line">
            <a:avLst/>
          </a:prstGeom>
          <a:noFill/>
          <a:ln w="28575">
            <a:solidFill>
              <a:schemeClr val="tx2"/>
            </a:solidFill>
            <a:round/>
            <a:headEnd/>
            <a:tailEnd/>
          </a:ln>
        </p:spPr>
        <p:txBody>
          <a:bodyPr/>
          <a:lstStyle/>
          <a:p>
            <a:endParaRPr lang="en-US"/>
          </a:p>
        </p:txBody>
      </p:sp>
      <p:sp>
        <p:nvSpPr>
          <p:cNvPr id="49258" name="Line 106"/>
          <p:cNvSpPr>
            <a:spLocks noChangeShapeType="1"/>
          </p:cNvSpPr>
          <p:nvPr/>
        </p:nvSpPr>
        <p:spPr bwMode="auto">
          <a:xfrm>
            <a:off x="2257425" y="2386013"/>
            <a:ext cx="57150" cy="1587"/>
          </a:xfrm>
          <a:prstGeom prst="line">
            <a:avLst/>
          </a:prstGeom>
          <a:noFill/>
          <a:ln w="28575">
            <a:solidFill>
              <a:schemeClr val="tx2"/>
            </a:solidFill>
            <a:round/>
            <a:headEnd/>
            <a:tailEnd/>
          </a:ln>
        </p:spPr>
        <p:txBody>
          <a:bodyPr/>
          <a:lstStyle/>
          <a:p>
            <a:endParaRPr lang="en-US"/>
          </a:p>
        </p:txBody>
      </p:sp>
      <p:sp>
        <p:nvSpPr>
          <p:cNvPr id="49259" name="Line 107"/>
          <p:cNvSpPr>
            <a:spLocks noChangeShapeType="1"/>
          </p:cNvSpPr>
          <p:nvPr/>
        </p:nvSpPr>
        <p:spPr bwMode="auto">
          <a:xfrm>
            <a:off x="2257425" y="2357438"/>
            <a:ext cx="57150" cy="1587"/>
          </a:xfrm>
          <a:prstGeom prst="line">
            <a:avLst/>
          </a:prstGeom>
          <a:noFill/>
          <a:ln w="28575">
            <a:solidFill>
              <a:schemeClr val="tx2"/>
            </a:solidFill>
            <a:round/>
            <a:headEnd/>
            <a:tailEnd/>
          </a:ln>
        </p:spPr>
        <p:txBody>
          <a:bodyPr/>
          <a:lstStyle/>
          <a:p>
            <a:endParaRPr lang="en-US"/>
          </a:p>
        </p:txBody>
      </p:sp>
      <p:sp>
        <p:nvSpPr>
          <p:cNvPr id="49260" name="Line 108"/>
          <p:cNvSpPr>
            <a:spLocks noChangeShapeType="1"/>
          </p:cNvSpPr>
          <p:nvPr/>
        </p:nvSpPr>
        <p:spPr bwMode="auto">
          <a:xfrm>
            <a:off x="2257425" y="2328863"/>
            <a:ext cx="57150" cy="1587"/>
          </a:xfrm>
          <a:prstGeom prst="line">
            <a:avLst/>
          </a:prstGeom>
          <a:noFill/>
          <a:ln w="28575">
            <a:solidFill>
              <a:schemeClr val="tx2"/>
            </a:solidFill>
            <a:round/>
            <a:headEnd/>
            <a:tailEnd/>
          </a:ln>
        </p:spPr>
        <p:txBody>
          <a:bodyPr/>
          <a:lstStyle/>
          <a:p>
            <a:endParaRPr lang="en-US"/>
          </a:p>
        </p:txBody>
      </p:sp>
      <p:sp>
        <p:nvSpPr>
          <p:cNvPr id="49261" name="Line 109"/>
          <p:cNvSpPr>
            <a:spLocks noChangeShapeType="1"/>
          </p:cNvSpPr>
          <p:nvPr/>
        </p:nvSpPr>
        <p:spPr bwMode="auto">
          <a:xfrm>
            <a:off x="2257425" y="2171700"/>
            <a:ext cx="57150" cy="1588"/>
          </a:xfrm>
          <a:prstGeom prst="line">
            <a:avLst/>
          </a:prstGeom>
          <a:noFill/>
          <a:ln w="28575">
            <a:solidFill>
              <a:schemeClr val="tx2"/>
            </a:solidFill>
            <a:round/>
            <a:headEnd/>
            <a:tailEnd/>
          </a:ln>
        </p:spPr>
        <p:txBody>
          <a:bodyPr/>
          <a:lstStyle/>
          <a:p>
            <a:endParaRPr lang="en-US"/>
          </a:p>
        </p:txBody>
      </p:sp>
      <p:sp>
        <p:nvSpPr>
          <p:cNvPr id="49262" name="Line 110"/>
          <p:cNvSpPr>
            <a:spLocks noChangeShapeType="1"/>
          </p:cNvSpPr>
          <p:nvPr/>
        </p:nvSpPr>
        <p:spPr bwMode="auto">
          <a:xfrm>
            <a:off x="2257425" y="2071688"/>
            <a:ext cx="57150" cy="1587"/>
          </a:xfrm>
          <a:prstGeom prst="line">
            <a:avLst/>
          </a:prstGeom>
          <a:noFill/>
          <a:ln w="28575">
            <a:solidFill>
              <a:schemeClr val="tx2"/>
            </a:solidFill>
            <a:round/>
            <a:headEnd/>
            <a:tailEnd/>
          </a:ln>
        </p:spPr>
        <p:txBody>
          <a:bodyPr/>
          <a:lstStyle/>
          <a:p>
            <a:endParaRPr lang="en-US"/>
          </a:p>
        </p:txBody>
      </p:sp>
      <p:sp>
        <p:nvSpPr>
          <p:cNvPr id="49263" name="Line 111"/>
          <p:cNvSpPr>
            <a:spLocks noChangeShapeType="1"/>
          </p:cNvSpPr>
          <p:nvPr/>
        </p:nvSpPr>
        <p:spPr bwMode="auto">
          <a:xfrm>
            <a:off x="2257425" y="2014538"/>
            <a:ext cx="57150" cy="1587"/>
          </a:xfrm>
          <a:prstGeom prst="line">
            <a:avLst/>
          </a:prstGeom>
          <a:noFill/>
          <a:ln w="28575">
            <a:solidFill>
              <a:schemeClr val="tx2"/>
            </a:solidFill>
            <a:round/>
            <a:headEnd/>
            <a:tailEnd/>
          </a:ln>
        </p:spPr>
        <p:txBody>
          <a:bodyPr/>
          <a:lstStyle/>
          <a:p>
            <a:endParaRPr lang="en-US"/>
          </a:p>
        </p:txBody>
      </p:sp>
      <p:sp>
        <p:nvSpPr>
          <p:cNvPr id="49264" name="Line 112"/>
          <p:cNvSpPr>
            <a:spLocks noChangeShapeType="1"/>
          </p:cNvSpPr>
          <p:nvPr/>
        </p:nvSpPr>
        <p:spPr bwMode="auto">
          <a:xfrm>
            <a:off x="2257425" y="1957388"/>
            <a:ext cx="57150" cy="1587"/>
          </a:xfrm>
          <a:prstGeom prst="line">
            <a:avLst/>
          </a:prstGeom>
          <a:noFill/>
          <a:ln w="28575">
            <a:solidFill>
              <a:schemeClr val="tx2"/>
            </a:solidFill>
            <a:round/>
            <a:headEnd/>
            <a:tailEnd/>
          </a:ln>
        </p:spPr>
        <p:txBody>
          <a:bodyPr/>
          <a:lstStyle/>
          <a:p>
            <a:endParaRPr lang="en-US"/>
          </a:p>
        </p:txBody>
      </p:sp>
      <p:sp>
        <p:nvSpPr>
          <p:cNvPr id="49265" name="Line 113"/>
          <p:cNvSpPr>
            <a:spLocks noChangeShapeType="1"/>
          </p:cNvSpPr>
          <p:nvPr/>
        </p:nvSpPr>
        <p:spPr bwMode="auto">
          <a:xfrm>
            <a:off x="2257425" y="1914525"/>
            <a:ext cx="57150" cy="1588"/>
          </a:xfrm>
          <a:prstGeom prst="line">
            <a:avLst/>
          </a:prstGeom>
          <a:noFill/>
          <a:ln w="28575">
            <a:solidFill>
              <a:schemeClr val="tx2"/>
            </a:solidFill>
            <a:round/>
            <a:headEnd/>
            <a:tailEnd/>
          </a:ln>
        </p:spPr>
        <p:txBody>
          <a:bodyPr/>
          <a:lstStyle/>
          <a:p>
            <a:endParaRPr lang="en-US"/>
          </a:p>
        </p:txBody>
      </p:sp>
      <p:sp>
        <p:nvSpPr>
          <p:cNvPr id="49266" name="Line 114"/>
          <p:cNvSpPr>
            <a:spLocks noChangeShapeType="1"/>
          </p:cNvSpPr>
          <p:nvPr/>
        </p:nvSpPr>
        <p:spPr bwMode="auto">
          <a:xfrm>
            <a:off x="2257425" y="1885950"/>
            <a:ext cx="57150" cy="1588"/>
          </a:xfrm>
          <a:prstGeom prst="line">
            <a:avLst/>
          </a:prstGeom>
          <a:noFill/>
          <a:ln w="28575">
            <a:solidFill>
              <a:schemeClr val="tx2"/>
            </a:solidFill>
            <a:round/>
            <a:headEnd/>
            <a:tailEnd/>
          </a:ln>
        </p:spPr>
        <p:txBody>
          <a:bodyPr/>
          <a:lstStyle/>
          <a:p>
            <a:endParaRPr lang="en-US"/>
          </a:p>
        </p:txBody>
      </p:sp>
      <p:sp>
        <p:nvSpPr>
          <p:cNvPr id="49267" name="Line 115"/>
          <p:cNvSpPr>
            <a:spLocks noChangeShapeType="1"/>
          </p:cNvSpPr>
          <p:nvPr/>
        </p:nvSpPr>
        <p:spPr bwMode="auto">
          <a:xfrm>
            <a:off x="2257425" y="1857375"/>
            <a:ext cx="57150" cy="1588"/>
          </a:xfrm>
          <a:prstGeom prst="line">
            <a:avLst/>
          </a:prstGeom>
          <a:noFill/>
          <a:ln w="28575">
            <a:solidFill>
              <a:schemeClr val="tx2"/>
            </a:solidFill>
            <a:round/>
            <a:headEnd/>
            <a:tailEnd/>
          </a:ln>
        </p:spPr>
        <p:txBody>
          <a:bodyPr/>
          <a:lstStyle/>
          <a:p>
            <a:endParaRPr lang="en-US"/>
          </a:p>
        </p:txBody>
      </p:sp>
      <p:sp>
        <p:nvSpPr>
          <p:cNvPr id="49268" name="Line 116"/>
          <p:cNvSpPr>
            <a:spLocks noChangeShapeType="1"/>
          </p:cNvSpPr>
          <p:nvPr/>
        </p:nvSpPr>
        <p:spPr bwMode="auto">
          <a:xfrm>
            <a:off x="2257425" y="1828800"/>
            <a:ext cx="57150" cy="1588"/>
          </a:xfrm>
          <a:prstGeom prst="line">
            <a:avLst/>
          </a:prstGeom>
          <a:noFill/>
          <a:ln w="28575">
            <a:solidFill>
              <a:schemeClr val="tx2"/>
            </a:solidFill>
            <a:round/>
            <a:headEnd/>
            <a:tailEnd/>
          </a:ln>
        </p:spPr>
        <p:txBody>
          <a:bodyPr/>
          <a:lstStyle/>
          <a:p>
            <a:endParaRPr lang="en-US"/>
          </a:p>
        </p:txBody>
      </p:sp>
      <p:sp>
        <p:nvSpPr>
          <p:cNvPr id="49269" name="Line 117"/>
          <p:cNvSpPr>
            <a:spLocks noChangeShapeType="1"/>
          </p:cNvSpPr>
          <p:nvPr/>
        </p:nvSpPr>
        <p:spPr bwMode="auto">
          <a:xfrm>
            <a:off x="2257425" y="1800225"/>
            <a:ext cx="57150" cy="1588"/>
          </a:xfrm>
          <a:prstGeom prst="line">
            <a:avLst/>
          </a:prstGeom>
          <a:noFill/>
          <a:ln w="28575">
            <a:solidFill>
              <a:schemeClr val="tx2"/>
            </a:solidFill>
            <a:round/>
            <a:headEnd/>
            <a:tailEnd/>
          </a:ln>
        </p:spPr>
        <p:txBody>
          <a:bodyPr/>
          <a:lstStyle/>
          <a:p>
            <a:endParaRPr lang="en-US"/>
          </a:p>
        </p:txBody>
      </p:sp>
      <p:sp>
        <p:nvSpPr>
          <p:cNvPr id="49270" name="Line 118"/>
          <p:cNvSpPr>
            <a:spLocks noChangeShapeType="1"/>
          </p:cNvSpPr>
          <p:nvPr/>
        </p:nvSpPr>
        <p:spPr bwMode="auto">
          <a:xfrm>
            <a:off x="2257425" y="1643063"/>
            <a:ext cx="57150" cy="1587"/>
          </a:xfrm>
          <a:prstGeom prst="line">
            <a:avLst/>
          </a:prstGeom>
          <a:noFill/>
          <a:ln w="28575">
            <a:solidFill>
              <a:schemeClr val="tx2"/>
            </a:solidFill>
            <a:round/>
            <a:headEnd/>
            <a:tailEnd/>
          </a:ln>
        </p:spPr>
        <p:txBody>
          <a:bodyPr/>
          <a:lstStyle/>
          <a:p>
            <a:endParaRPr lang="en-US"/>
          </a:p>
        </p:txBody>
      </p:sp>
      <p:sp>
        <p:nvSpPr>
          <p:cNvPr id="49271" name="Line 119"/>
          <p:cNvSpPr>
            <a:spLocks noChangeShapeType="1"/>
          </p:cNvSpPr>
          <p:nvPr/>
        </p:nvSpPr>
        <p:spPr bwMode="auto">
          <a:xfrm>
            <a:off x="2257425" y="1543050"/>
            <a:ext cx="57150" cy="1588"/>
          </a:xfrm>
          <a:prstGeom prst="line">
            <a:avLst/>
          </a:prstGeom>
          <a:noFill/>
          <a:ln w="28575">
            <a:solidFill>
              <a:schemeClr val="tx2"/>
            </a:solidFill>
            <a:round/>
            <a:headEnd/>
            <a:tailEnd/>
          </a:ln>
        </p:spPr>
        <p:txBody>
          <a:bodyPr/>
          <a:lstStyle/>
          <a:p>
            <a:endParaRPr lang="en-US"/>
          </a:p>
        </p:txBody>
      </p:sp>
      <p:sp>
        <p:nvSpPr>
          <p:cNvPr id="49272" name="Line 120"/>
          <p:cNvSpPr>
            <a:spLocks noChangeShapeType="1"/>
          </p:cNvSpPr>
          <p:nvPr/>
        </p:nvSpPr>
        <p:spPr bwMode="auto">
          <a:xfrm>
            <a:off x="2257425" y="1485900"/>
            <a:ext cx="57150" cy="1588"/>
          </a:xfrm>
          <a:prstGeom prst="line">
            <a:avLst/>
          </a:prstGeom>
          <a:noFill/>
          <a:ln w="28575">
            <a:solidFill>
              <a:schemeClr val="tx2"/>
            </a:solidFill>
            <a:round/>
            <a:headEnd/>
            <a:tailEnd/>
          </a:ln>
        </p:spPr>
        <p:txBody>
          <a:bodyPr/>
          <a:lstStyle/>
          <a:p>
            <a:endParaRPr lang="en-US"/>
          </a:p>
        </p:txBody>
      </p:sp>
      <p:sp>
        <p:nvSpPr>
          <p:cNvPr id="49273" name="Line 121"/>
          <p:cNvSpPr>
            <a:spLocks noChangeShapeType="1"/>
          </p:cNvSpPr>
          <p:nvPr/>
        </p:nvSpPr>
        <p:spPr bwMode="auto">
          <a:xfrm>
            <a:off x="2257425" y="1428750"/>
            <a:ext cx="57150" cy="1588"/>
          </a:xfrm>
          <a:prstGeom prst="line">
            <a:avLst/>
          </a:prstGeom>
          <a:noFill/>
          <a:ln w="28575">
            <a:solidFill>
              <a:schemeClr val="tx2"/>
            </a:solidFill>
            <a:round/>
            <a:headEnd/>
            <a:tailEnd/>
          </a:ln>
        </p:spPr>
        <p:txBody>
          <a:bodyPr/>
          <a:lstStyle/>
          <a:p>
            <a:endParaRPr lang="en-US"/>
          </a:p>
        </p:txBody>
      </p:sp>
      <p:sp>
        <p:nvSpPr>
          <p:cNvPr id="49274" name="Line 122"/>
          <p:cNvSpPr>
            <a:spLocks noChangeShapeType="1"/>
          </p:cNvSpPr>
          <p:nvPr/>
        </p:nvSpPr>
        <p:spPr bwMode="auto">
          <a:xfrm>
            <a:off x="2257425" y="1385888"/>
            <a:ext cx="57150" cy="1587"/>
          </a:xfrm>
          <a:prstGeom prst="line">
            <a:avLst/>
          </a:prstGeom>
          <a:noFill/>
          <a:ln w="28575">
            <a:solidFill>
              <a:schemeClr val="tx2"/>
            </a:solidFill>
            <a:round/>
            <a:headEnd/>
            <a:tailEnd/>
          </a:ln>
        </p:spPr>
        <p:txBody>
          <a:bodyPr/>
          <a:lstStyle/>
          <a:p>
            <a:endParaRPr lang="en-US"/>
          </a:p>
        </p:txBody>
      </p:sp>
      <p:sp>
        <p:nvSpPr>
          <p:cNvPr id="49275" name="Line 123"/>
          <p:cNvSpPr>
            <a:spLocks noChangeShapeType="1"/>
          </p:cNvSpPr>
          <p:nvPr/>
        </p:nvSpPr>
        <p:spPr bwMode="auto">
          <a:xfrm>
            <a:off x="2257425" y="1357313"/>
            <a:ext cx="57150" cy="1587"/>
          </a:xfrm>
          <a:prstGeom prst="line">
            <a:avLst/>
          </a:prstGeom>
          <a:noFill/>
          <a:ln w="28575">
            <a:solidFill>
              <a:schemeClr val="tx2"/>
            </a:solidFill>
            <a:round/>
            <a:headEnd/>
            <a:tailEnd/>
          </a:ln>
        </p:spPr>
        <p:txBody>
          <a:bodyPr/>
          <a:lstStyle/>
          <a:p>
            <a:endParaRPr lang="en-US"/>
          </a:p>
        </p:txBody>
      </p:sp>
      <p:sp>
        <p:nvSpPr>
          <p:cNvPr id="49276" name="Line 124"/>
          <p:cNvSpPr>
            <a:spLocks noChangeShapeType="1"/>
          </p:cNvSpPr>
          <p:nvPr/>
        </p:nvSpPr>
        <p:spPr bwMode="auto">
          <a:xfrm>
            <a:off x="2257425" y="1328738"/>
            <a:ext cx="57150" cy="1587"/>
          </a:xfrm>
          <a:prstGeom prst="line">
            <a:avLst/>
          </a:prstGeom>
          <a:noFill/>
          <a:ln w="28575">
            <a:solidFill>
              <a:schemeClr val="tx2"/>
            </a:solidFill>
            <a:round/>
            <a:headEnd/>
            <a:tailEnd/>
          </a:ln>
        </p:spPr>
        <p:txBody>
          <a:bodyPr/>
          <a:lstStyle/>
          <a:p>
            <a:endParaRPr lang="en-US"/>
          </a:p>
        </p:txBody>
      </p:sp>
      <p:sp>
        <p:nvSpPr>
          <p:cNvPr id="49277" name="Line 125"/>
          <p:cNvSpPr>
            <a:spLocks noChangeShapeType="1"/>
          </p:cNvSpPr>
          <p:nvPr/>
        </p:nvSpPr>
        <p:spPr bwMode="auto">
          <a:xfrm>
            <a:off x="2257425" y="1300163"/>
            <a:ext cx="57150" cy="1587"/>
          </a:xfrm>
          <a:prstGeom prst="line">
            <a:avLst/>
          </a:prstGeom>
          <a:noFill/>
          <a:ln w="28575">
            <a:solidFill>
              <a:schemeClr val="tx2"/>
            </a:solidFill>
            <a:round/>
            <a:headEnd/>
            <a:tailEnd/>
          </a:ln>
        </p:spPr>
        <p:txBody>
          <a:bodyPr/>
          <a:lstStyle/>
          <a:p>
            <a:endParaRPr lang="en-US"/>
          </a:p>
        </p:txBody>
      </p:sp>
      <p:sp>
        <p:nvSpPr>
          <p:cNvPr id="49278" name="Line 126"/>
          <p:cNvSpPr>
            <a:spLocks noChangeShapeType="1"/>
          </p:cNvSpPr>
          <p:nvPr/>
        </p:nvSpPr>
        <p:spPr bwMode="auto">
          <a:xfrm>
            <a:off x="2257425" y="1271588"/>
            <a:ext cx="57150" cy="1587"/>
          </a:xfrm>
          <a:prstGeom prst="line">
            <a:avLst/>
          </a:prstGeom>
          <a:noFill/>
          <a:ln w="28575">
            <a:solidFill>
              <a:schemeClr val="tx2"/>
            </a:solidFill>
            <a:round/>
            <a:headEnd/>
            <a:tailEnd/>
          </a:ln>
        </p:spPr>
        <p:txBody>
          <a:bodyPr/>
          <a:lstStyle/>
          <a:p>
            <a:endParaRPr lang="en-US"/>
          </a:p>
        </p:txBody>
      </p:sp>
      <p:sp>
        <p:nvSpPr>
          <p:cNvPr id="49279" name="Line 127"/>
          <p:cNvSpPr>
            <a:spLocks noChangeShapeType="1"/>
          </p:cNvSpPr>
          <p:nvPr/>
        </p:nvSpPr>
        <p:spPr bwMode="auto">
          <a:xfrm>
            <a:off x="2185988" y="4445000"/>
            <a:ext cx="71437" cy="1588"/>
          </a:xfrm>
          <a:prstGeom prst="line">
            <a:avLst/>
          </a:prstGeom>
          <a:noFill/>
          <a:ln w="28575">
            <a:solidFill>
              <a:srgbClr val="FFFF00"/>
            </a:solidFill>
            <a:round/>
            <a:headEnd/>
            <a:tailEnd/>
          </a:ln>
        </p:spPr>
        <p:txBody>
          <a:bodyPr/>
          <a:lstStyle/>
          <a:p>
            <a:endParaRPr lang="en-US"/>
          </a:p>
        </p:txBody>
      </p:sp>
      <p:sp>
        <p:nvSpPr>
          <p:cNvPr id="49280" name="Line 128"/>
          <p:cNvSpPr>
            <a:spLocks noChangeShapeType="1"/>
          </p:cNvSpPr>
          <p:nvPr/>
        </p:nvSpPr>
        <p:spPr bwMode="auto">
          <a:xfrm>
            <a:off x="2185988" y="3916363"/>
            <a:ext cx="71437" cy="1587"/>
          </a:xfrm>
          <a:prstGeom prst="line">
            <a:avLst/>
          </a:prstGeom>
          <a:noFill/>
          <a:ln w="28575">
            <a:solidFill>
              <a:schemeClr val="tx2"/>
            </a:solidFill>
            <a:round/>
            <a:headEnd/>
            <a:tailEnd/>
          </a:ln>
        </p:spPr>
        <p:txBody>
          <a:bodyPr/>
          <a:lstStyle/>
          <a:p>
            <a:endParaRPr lang="en-US"/>
          </a:p>
        </p:txBody>
      </p:sp>
      <p:sp>
        <p:nvSpPr>
          <p:cNvPr id="49281" name="Line 129"/>
          <p:cNvSpPr>
            <a:spLocks noChangeShapeType="1"/>
          </p:cNvSpPr>
          <p:nvPr/>
        </p:nvSpPr>
        <p:spPr bwMode="auto">
          <a:xfrm>
            <a:off x="2185988" y="3387725"/>
            <a:ext cx="71437" cy="1588"/>
          </a:xfrm>
          <a:prstGeom prst="line">
            <a:avLst/>
          </a:prstGeom>
          <a:noFill/>
          <a:ln w="28575">
            <a:solidFill>
              <a:schemeClr val="tx2"/>
            </a:solidFill>
            <a:round/>
            <a:headEnd/>
            <a:tailEnd/>
          </a:ln>
        </p:spPr>
        <p:txBody>
          <a:bodyPr/>
          <a:lstStyle/>
          <a:p>
            <a:endParaRPr lang="en-US"/>
          </a:p>
        </p:txBody>
      </p:sp>
      <p:sp>
        <p:nvSpPr>
          <p:cNvPr id="49282" name="Line 130"/>
          <p:cNvSpPr>
            <a:spLocks noChangeShapeType="1"/>
          </p:cNvSpPr>
          <p:nvPr/>
        </p:nvSpPr>
        <p:spPr bwMode="auto">
          <a:xfrm>
            <a:off x="2185988" y="2857500"/>
            <a:ext cx="71437" cy="1588"/>
          </a:xfrm>
          <a:prstGeom prst="line">
            <a:avLst/>
          </a:prstGeom>
          <a:noFill/>
          <a:ln w="28575">
            <a:solidFill>
              <a:schemeClr val="tx2"/>
            </a:solidFill>
            <a:round/>
            <a:headEnd/>
            <a:tailEnd/>
          </a:ln>
        </p:spPr>
        <p:txBody>
          <a:bodyPr/>
          <a:lstStyle/>
          <a:p>
            <a:endParaRPr lang="en-US"/>
          </a:p>
        </p:txBody>
      </p:sp>
      <p:sp>
        <p:nvSpPr>
          <p:cNvPr id="49283" name="Line 131"/>
          <p:cNvSpPr>
            <a:spLocks noChangeShapeType="1"/>
          </p:cNvSpPr>
          <p:nvPr/>
        </p:nvSpPr>
        <p:spPr bwMode="auto">
          <a:xfrm>
            <a:off x="2185988" y="2328863"/>
            <a:ext cx="71437" cy="1587"/>
          </a:xfrm>
          <a:prstGeom prst="line">
            <a:avLst/>
          </a:prstGeom>
          <a:noFill/>
          <a:ln w="28575">
            <a:solidFill>
              <a:schemeClr val="tx2"/>
            </a:solidFill>
            <a:round/>
            <a:headEnd/>
            <a:tailEnd/>
          </a:ln>
        </p:spPr>
        <p:txBody>
          <a:bodyPr/>
          <a:lstStyle/>
          <a:p>
            <a:endParaRPr lang="en-US"/>
          </a:p>
        </p:txBody>
      </p:sp>
      <p:sp>
        <p:nvSpPr>
          <p:cNvPr id="49284" name="Line 132"/>
          <p:cNvSpPr>
            <a:spLocks noChangeShapeType="1"/>
          </p:cNvSpPr>
          <p:nvPr/>
        </p:nvSpPr>
        <p:spPr bwMode="auto">
          <a:xfrm>
            <a:off x="2185988" y="1800225"/>
            <a:ext cx="71437" cy="1588"/>
          </a:xfrm>
          <a:prstGeom prst="line">
            <a:avLst/>
          </a:prstGeom>
          <a:noFill/>
          <a:ln w="28575">
            <a:solidFill>
              <a:schemeClr val="tx2"/>
            </a:solidFill>
            <a:round/>
            <a:headEnd/>
            <a:tailEnd/>
          </a:ln>
        </p:spPr>
        <p:txBody>
          <a:bodyPr/>
          <a:lstStyle/>
          <a:p>
            <a:endParaRPr lang="en-US"/>
          </a:p>
        </p:txBody>
      </p:sp>
      <p:sp>
        <p:nvSpPr>
          <p:cNvPr id="49285" name="Line 133"/>
          <p:cNvSpPr>
            <a:spLocks noChangeShapeType="1"/>
          </p:cNvSpPr>
          <p:nvPr/>
        </p:nvSpPr>
        <p:spPr bwMode="auto">
          <a:xfrm>
            <a:off x="2185988" y="1271588"/>
            <a:ext cx="71437" cy="1587"/>
          </a:xfrm>
          <a:prstGeom prst="line">
            <a:avLst/>
          </a:prstGeom>
          <a:noFill/>
          <a:ln w="28575">
            <a:solidFill>
              <a:schemeClr val="tx2"/>
            </a:solidFill>
            <a:round/>
            <a:headEnd/>
            <a:tailEnd/>
          </a:ln>
        </p:spPr>
        <p:txBody>
          <a:bodyPr/>
          <a:lstStyle/>
          <a:p>
            <a:endParaRPr lang="en-US"/>
          </a:p>
        </p:txBody>
      </p:sp>
      <p:sp>
        <p:nvSpPr>
          <p:cNvPr id="49286" name="Line 134"/>
          <p:cNvSpPr>
            <a:spLocks noChangeShapeType="1"/>
          </p:cNvSpPr>
          <p:nvPr/>
        </p:nvSpPr>
        <p:spPr bwMode="auto">
          <a:xfrm>
            <a:off x="2257425" y="4445000"/>
            <a:ext cx="5218113" cy="1588"/>
          </a:xfrm>
          <a:prstGeom prst="line">
            <a:avLst/>
          </a:prstGeom>
          <a:noFill/>
          <a:ln w="28575">
            <a:solidFill>
              <a:schemeClr val="tx2"/>
            </a:solidFill>
            <a:round/>
            <a:headEnd/>
            <a:tailEnd/>
          </a:ln>
        </p:spPr>
        <p:txBody>
          <a:bodyPr/>
          <a:lstStyle/>
          <a:p>
            <a:endParaRPr lang="en-US"/>
          </a:p>
        </p:txBody>
      </p:sp>
      <p:sp>
        <p:nvSpPr>
          <p:cNvPr id="49287" name="Line 135"/>
          <p:cNvSpPr>
            <a:spLocks noChangeShapeType="1"/>
          </p:cNvSpPr>
          <p:nvPr/>
        </p:nvSpPr>
        <p:spPr bwMode="auto">
          <a:xfrm flipV="1">
            <a:off x="2257425" y="4445000"/>
            <a:ext cx="1588" cy="71438"/>
          </a:xfrm>
          <a:prstGeom prst="line">
            <a:avLst/>
          </a:prstGeom>
          <a:noFill/>
          <a:ln w="28575">
            <a:solidFill>
              <a:srgbClr val="FFFF00"/>
            </a:solidFill>
            <a:round/>
            <a:headEnd/>
            <a:tailEnd/>
          </a:ln>
        </p:spPr>
        <p:txBody>
          <a:bodyPr/>
          <a:lstStyle/>
          <a:p>
            <a:endParaRPr lang="en-US"/>
          </a:p>
        </p:txBody>
      </p:sp>
      <p:sp>
        <p:nvSpPr>
          <p:cNvPr id="49288" name="Line 136"/>
          <p:cNvSpPr>
            <a:spLocks noChangeShapeType="1"/>
          </p:cNvSpPr>
          <p:nvPr/>
        </p:nvSpPr>
        <p:spPr bwMode="auto">
          <a:xfrm flipV="1">
            <a:off x="2600325" y="4445000"/>
            <a:ext cx="1588" cy="71438"/>
          </a:xfrm>
          <a:prstGeom prst="line">
            <a:avLst/>
          </a:prstGeom>
          <a:noFill/>
          <a:ln w="28575">
            <a:solidFill>
              <a:schemeClr val="tx2"/>
            </a:solidFill>
            <a:round/>
            <a:headEnd/>
            <a:tailEnd/>
          </a:ln>
        </p:spPr>
        <p:txBody>
          <a:bodyPr/>
          <a:lstStyle/>
          <a:p>
            <a:endParaRPr lang="en-US"/>
          </a:p>
        </p:txBody>
      </p:sp>
      <p:sp>
        <p:nvSpPr>
          <p:cNvPr id="49289" name="Line 137"/>
          <p:cNvSpPr>
            <a:spLocks noChangeShapeType="1"/>
          </p:cNvSpPr>
          <p:nvPr/>
        </p:nvSpPr>
        <p:spPr bwMode="auto">
          <a:xfrm flipV="1">
            <a:off x="2959100" y="4445000"/>
            <a:ext cx="1588" cy="71438"/>
          </a:xfrm>
          <a:prstGeom prst="line">
            <a:avLst/>
          </a:prstGeom>
          <a:noFill/>
          <a:ln w="28575">
            <a:solidFill>
              <a:schemeClr val="tx2"/>
            </a:solidFill>
            <a:round/>
            <a:headEnd/>
            <a:tailEnd/>
          </a:ln>
        </p:spPr>
        <p:txBody>
          <a:bodyPr/>
          <a:lstStyle/>
          <a:p>
            <a:endParaRPr lang="en-US"/>
          </a:p>
        </p:txBody>
      </p:sp>
      <p:sp>
        <p:nvSpPr>
          <p:cNvPr id="49290" name="Line 138"/>
          <p:cNvSpPr>
            <a:spLocks noChangeShapeType="1"/>
          </p:cNvSpPr>
          <p:nvPr/>
        </p:nvSpPr>
        <p:spPr bwMode="auto">
          <a:xfrm flipV="1">
            <a:off x="3302000" y="4445000"/>
            <a:ext cx="1588" cy="71438"/>
          </a:xfrm>
          <a:prstGeom prst="line">
            <a:avLst/>
          </a:prstGeom>
          <a:noFill/>
          <a:ln w="28575">
            <a:solidFill>
              <a:schemeClr val="tx2"/>
            </a:solidFill>
            <a:round/>
            <a:headEnd/>
            <a:tailEnd/>
          </a:ln>
        </p:spPr>
        <p:txBody>
          <a:bodyPr/>
          <a:lstStyle/>
          <a:p>
            <a:endParaRPr lang="en-US"/>
          </a:p>
        </p:txBody>
      </p:sp>
      <p:sp>
        <p:nvSpPr>
          <p:cNvPr id="49291" name="Line 139"/>
          <p:cNvSpPr>
            <a:spLocks noChangeShapeType="1"/>
          </p:cNvSpPr>
          <p:nvPr/>
        </p:nvSpPr>
        <p:spPr bwMode="auto">
          <a:xfrm flipV="1">
            <a:off x="3644900" y="4445000"/>
            <a:ext cx="1588" cy="71438"/>
          </a:xfrm>
          <a:prstGeom prst="line">
            <a:avLst/>
          </a:prstGeom>
          <a:noFill/>
          <a:ln w="28575">
            <a:solidFill>
              <a:schemeClr val="tx2"/>
            </a:solidFill>
            <a:round/>
            <a:headEnd/>
            <a:tailEnd/>
          </a:ln>
        </p:spPr>
        <p:txBody>
          <a:bodyPr/>
          <a:lstStyle/>
          <a:p>
            <a:endParaRPr lang="en-US"/>
          </a:p>
        </p:txBody>
      </p:sp>
      <p:sp>
        <p:nvSpPr>
          <p:cNvPr id="49292" name="Line 140"/>
          <p:cNvSpPr>
            <a:spLocks noChangeShapeType="1"/>
          </p:cNvSpPr>
          <p:nvPr/>
        </p:nvSpPr>
        <p:spPr bwMode="auto">
          <a:xfrm flipV="1">
            <a:off x="4002088" y="4445000"/>
            <a:ext cx="1587" cy="71438"/>
          </a:xfrm>
          <a:prstGeom prst="line">
            <a:avLst/>
          </a:prstGeom>
          <a:noFill/>
          <a:ln w="28575">
            <a:solidFill>
              <a:schemeClr val="tx2"/>
            </a:solidFill>
            <a:round/>
            <a:headEnd/>
            <a:tailEnd/>
          </a:ln>
        </p:spPr>
        <p:txBody>
          <a:bodyPr/>
          <a:lstStyle/>
          <a:p>
            <a:endParaRPr lang="en-US"/>
          </a:p>
        </p:txBody>
      </p:sp>
      <p:sp>
        <p:nvSpPr>
          <p:cNvPr id="49293" name="Line 141"/>
          <p:cNvSpPr>
            <a:spLocks noChangeShapeType="1"/>
          </p:cNvSpPr>
          <p:nvPr/>
        </p:nvSpPr>
        <p:spPr bwMode="auto">
          <a:xfrm flipV="1">
            <a:off x="4344988" y="4445000"/>
            <a:ext cx="1587" cy="71438"/>
          </a:xfrm>
          <a:prstGeom prst="line">
            <a:avLst/>
          </a:prstGeom>
          <a:noFill/>
          <a:ln w="28575">
            <a:solidFill>
              <a:schemeClr val="tx2"/>
            </a:solidFill>
            <a:round/>
            <a:headEnd/>
            <a:tailEnd/>
          </a:ln>
        </p:spPr>
        <p:txBody>
          <a:bodyPr/>
          <a:lstStyle/>
          <a:p>
            <a:endParaRPr lang="en-US"/>
          </a:p>
        </p:txBody>
      </p:sp>
      <p:sp>
        <p:nvSpPr>
          <p:cNvPr id="49294" name="Line 142"/>
          <p:cNvSpPr>
            <a:spLocks noChangeShapeType="1"/>
          </p:cNvSpPr>
          <p:nvPr/>
        </p:nvSpPr>
        <p:spPr bwMode="auto">
          <a:xfrm flipV="1">
            <a:off x="4687888" y="4445000"/>
            <a:ext cx="1587" cy="71438"/>
          </a:xfrm>
          <a:prstGeom prst="line">
            <a:avLst/>
          </a:prstGeom>
          <a:noFill/>
          <a:ln w="28575">
            <a:solidFill>
              <a:schemeClr val="tx2"/>
            </a:solidFill>
            <a:round/>
            <a:headEnd/>
            <a:tailEnd/>
          </a:ln>
        </p:spPr>
        <p:txBody>
          <a:bodyPr/>
          <a:lstStyle/>
          <a:p>
            <a:endParaRPr lang="en-US"/>
          </a:p>
        </p:txBody>
      </p:sp>
      <p:sp>
        <p:nvSpPr>
          <p:cNvPr id="49295" name="Line 143"/>
          <p:cNvSpPr>
            <a:spLocks noChangeShapeType="1"/>
          </p:cNvSpPr>
          <p:nvPr/>
        </p:nvSpPr>
        <p:spPr bwMode="auto">
          <a:xfrm flipV="1">
            <a:off x="5045075" y="4445000"/>
            <a:ext cx="1588" cy="71438"/>
          </a:xfrm>
          <a:prstGeom prst="line">
            <a:avLst/>
          </a:prstGeom>
          <a:noFill/>
          <a:ln w="28575">
            <a:solidFill>
              <a:schemeClr val="tx2"/>
            </a:solidFill>
            <a:round/>
            <a:headEnd/>
            <a:tailEnd/>
          </a:ln>
        </p:spPr>
        <p:txBody>
          <a:bodyPr/>
          <a:lstStyle/>
          <a:p>
            <a:endParaRPr lang="en-US"/>
          </a:p>
        </p:txBody>
      </p:sp>
      <p:sp>
        <p:nvSpPr>
          <p:cNvPr id="49296" name="Line 144"/>
          <p:cNvSpPr>
            <a:spLocks noChangeShapeType="1"/>
          </p:cNvSpPr>
          <p:nvPr/>
        </p:nvSpPr>
        <p:spPr bwMode="auto">
          <a:xfrm flipV="1">
            <a:off x="5387975" y="4445000"/>
            <a:ext cx="1588" cy="71438"/>
          </a:xfrm>
          <a:prstGeom prst="line">
            <a:avLst/>
          </a:prstGeom>
          <a:noFill/>
          <a:ln w="28575">
            <a:solidFill>
              <a:schemeClr val="tx2"/>
            </a:solidFill>
            <a:round/>
            <a:headEnd/>
            <a:tailEnd/>
          </a:ln>
        </p:spPr>
        <p:txBody>
          <a:bodyPr/>
          <a:lstStyle/>
          <a:p>
            <a:endParaRPr lang="en-US"/>
          </a:p>
        </p:txBody>
      </p:sp>
      <p:sp>
        <p:nvSpPr>
          <p:cNvPr id="49297" name="Line 145"/>
          <p:cNvSpPr>
            <a:spLocks noChangeShapeType="1"/>
          </p:cNvSpPr>
          <p:nvPr/>
        </p:nvSpPr>
        <p:spPr bwMode="auto">
          <a:xfrm flipV="1">
            <a:off x="5730875" y="4445000"/>
            <a:ext cx="1588" cy="71438"/>
          </a:xfrm>
          <a:prstGeom prst="line">
            <a:avLst/>
          </a:prstGeom>
          <a:noFill/>
          <a:ln w="28575">
            <a:solidFill>
              <a:schemeClr val="tx2"/>
            </a:solidFill>
            <a:round/>
            <a:headEnd/>
            <a:tailEnd/>
          </a:ln>
        </p:spPr>
        <p:txBody>
          <a:bodyPr/>
          <a:lstStyle/>
          <a:p>
            <a:endParaRPr lang="en-US"/>
          </a:p>
        </p:txBody>
      </p:sp>
      <p:sp>
        <p:nvSpPr>
          <p:cNvPr id="49298" name="Line 146"/>
          <p:cNvSpPr>
            <a:spLocks noChangeShapeType="1"/>
          </p:cNvSpPr>
          <p:nvPr/>
        </p:nvSpPr>
        <p:spPr bwMode="auto">
          <a:xfrm flipV="1">
            <a:off x="6088063" y="4445000"/>
            <a:ext cx="1587" cy="71438"/>
          </a:xfrm>
          <a:prstGeom prst="line">
            <a:avLst/>
          </a:prstGeom>
          <a:noFill/>
          <a:ln w="28575">
            <a:solidFill>
              <a:schemeClr val="tx2"/>
            </a:solidFill>
            <a:round/>
            <a:headEnd/>
            <a:tailEnd/>
          </a:ln>
        </p:spPr>
        <p:txBody>
          <a:bodyPr/>
          <a:lstStyle/>
          <a:p>
            <a:endParaRPr lang="en-US"/>
          </a:p>
        </p:txBody>
      </p:sp>
      <p:sp>
        <p:nvSpPr>
          <p:cNvPr id="49299" name="Line 147"/>
          <p:cNvSpPr>
            <a:spLocks noChangeShapeType="1"/>
          </p:cNvSpPr>
          <p:nvPr/>
        </p:nvSpPr>
        <p:spPr bwMode="auto">
          <a:xfrm flipV="1">
            <a:off x="6432550" y="4445000"/>
            <a:ext cx="1588" cy="71438"/>
          </a:xfrm>
          <a:prstGeom prst="line">
            <a:avLst/>
          </a:prstGeom>
          <a:noFill/>
          <a:ln w="28575">
            <a:solidFill>
              <a:schemeClr val="tx2"/>
            </a:solidFill>
            <a:round/>
            <a:headEnd/>
            <a:tailEnd/>
          </a:ln>
        </p:spPr>
        <p:txBody>
          <a:bodyPr/>
          <a:lstStyle/>
          <a:p>
            <a:endParaRPr lang="en-US"/>
          </a:p>
        </p:txBody>
      </p:sp>
      <p:sp>
        <p:nvSpPr>
          <p:cNvPr id="49300" name="Line 148"/>
          <p:cNvSpPr>
            <a:spLocks noChangeShapeType="1"/>
          </p:cNvSpPr>
          <p:nvPr/>
        </p:nvSpPr>
        <p:spPr bwMode="auto">
          <a:xfrm flipV="1">
            <a:off x="6775450" y="4445000"/>
            <a:ext cx="1588" cy="71438"/>
          </a:xfrm>
          <a:prstGeom prst="line">
            <a:avLst/>
          </a:prstGeom>
          <a:noFill/>
          <a:ln w="28575">
            <a:solidFill>
              <a:schemeClr val="tx2"/>
            </a:solidFill>
            <a:round/>
            <a:headEnd/>
            <a:tailEnd/>
          </a:ln>
        </p:spPr>
        <p:txBody>
          <a:bodyPr/>
          <a:lstStyle/>
          <a:p>
            <a:endParaRPr lang="en-US"/>
          </a:p>
        </p:txBody>
      </p:sp>
      <p:sp>
        <p:nvSpPr>
          <p:cNvPr id="49301" name="Line 149"/>
          <p:cNvSpPr>
            <a:spLocks noChangeShapeType="1"/>
          </p:cNvSpPr>
          <p:nvPr/>
        </p:nvSpPr>
        <p:spPr bwMode="auto">
          <a:xfrm flipV="1">
            <a:off x="7132638" y="4445000"/>
            <a:ext cx="1587" cy="71438"/>
          </a:xfrm>
          <a:prstGeom prst="line">
            <a:avLst/>
          </a:prstGeom>
          <a:noFill/>
          <a:ln w="28575">
            <a:solidFill>
              <a:schemeClr val="tx2"/>
            </a:solidFill>
            <a:round/>
            <a:headEnd/>
            <a:tailEnd/>
          </a:ln>
        </p:spPr>
        <p:txBody>
          <a:bodyPr/>
          <a:lstStyle/>
          <a:p>
            <a:endParaRPr lang="en-US"/>
          </a:p>
        </p:txBody>
      </p:sp>
      <p:sp>
        <p:nvSpPr>
          <p:cNvPr id="49302" name="Line 150"/>
          <p:cNvSpPr>
            <a:spLocks noChangeShapeType="1"/>
          </p:cNvSpPr>
          <p:nvPr/>
        </p:nvSpPr>
        <p:spPr bwMode="auto">
          <a:xfrm flipV="1">
            <a:off x="7475538" y="4445000"/>
            <a:ext cx="1587" cy="71438"/>
          </a:xfrm>
          <a:prstGeom prst="line">
            <a:avLst/>
          </a:prstGeom>
          <a:noFill/>
          <a:ln w="28575">
            <a:solidFill>
              <a:schemeClr val="tx2"/>
            </a:solidFill>
            <a:round/>
            <a:headEnd/>
            <a:tailEnd/>
          </a:ln>
        </p:spPr>
        <p:txBody>
          <a:bodyPr/>
          <a:lstStyle/>
          <a:p>
            <a:endParaRPr lang="en-US"/>
          </a:p>
        </p:txBody>
      </p:sp>
      <p:sp>
        <p:nvSpPr>
          <p:cNvPr id="49303" name="Rectangle 151"/>
          <p:cNvSpPr>
            <a:spLocks noChangeArrowheads="1"/>
          </p:cNvSpPr>
          <p:nvPr/>
        </p:nvSpPr>
        <p:spPr bwMode="auto">
          <a:xfrm>
            <a:off x="6589713" y="1571625"/>
            <a:ext cx="571500" cy="274638"/>
          </a:xfrm>
          <a:prstGeom prst="rect">
            <a:avLst/>
          </a:prstGeom>
          <a:noFill/>
          <a:ln w="9525">
            <a:noFill/>
            <a:miter lim="800000"/>
            <a:headEnd/>
            <a:tailEnd/>
          </a:ln>
        </p:spPr>
        <p:txBody>
          <a:bodyPr wrap="none" lIns="0" tIns="0" rIns="0" bIns="0">
            <a:spAutoFit/>
          </a:bodyPr>
          <a:lstStyle/>
          <a:p>
            <a:r>
              <a:rPr lang="en-US" b="1">
                <a:solidFill>
                  <a:srgbClr val="000099"/>
                </a:solidFill>
              </a:rPr>
              <a:t>5KW </a:t>
            </a:r>
            <a:endParaRPr lang="en-US" sz="2000">
              <a:solidFill>
                <a:srgbClr val="000099"/>
              </a:solidFill>
            </a:endParaRPr>
          </a:p>
        </p:txBody>
      </p:sp>
      <p:sp>
        <p:nvSpPr>
          <p:cNvPr id="49304" name="Rectangle 152"/>
          <p:cNvSpPr>
            <a:spLocks noChangeArrowheads="1"/>
          </p:cNvSpPr>
          <p:nvPr/>
        </p:nvSpPr>
        <p:spPr bwMode="auto">
          <a:xfrm>
            <a:off x="6875463" y="1343025"/>
            <a:ext cx="698500" cy="274638"/>
          </a:xfrm>
          <a:prstGeom prst="rect">
            <a:avLst/>
          </a:prstGeom>
          <a:noFill/>
          <a:ln w="9525">
            <a:noFill/>
            <a:miter lim="800000"/>
            <a:headEnd/>
            <a:tailEnd/>
          </a:ln>
        </p:spPr>
        <p:txBody>
          <a:bodyPr wrap="none" lIns="0" tIns="0" rIns="0" bIns="0">
            <a:spAutoFit/>
          </a:bodyPr>
          <a:lstStyle/>
          <a:p>
            <a:r>
              <a:rPr lang="en-US" b="1">
                <a:solidFill>
                  <a:srgbClr val="000099"/>
                </a:solidFill>
              </a:rPr>
              <a:t>18KW </a:t>
            </a:r>
            <a:endParaRPr lang="en-US" sz="2000">
              <a:solidFill>
                <a:srgbClr val="000099"/>
              </a:solidFill>
            </a:endParaRPr>
          </a:p>
        </p:txBody>
      </p:sp>
      <p:sp>
        <p:nvSpPr>
          <p:cNvPr id="49305" name="Rectangle 153"/>
          <p:cNvSpPr>
            <a:spLocks noChangeArrowheads="1"/>
          </p:cNvSpPr>
          <p:nvPr/>
        </p:nvSpPr>
        <p:spPr bwMode="auto">
          <a:xfrm>
            <a:off x="6246813" y="1843088"/>
            <a:ext cx="762000" cy="274637"/>
          </a:xfrm>
          <a:prstGeom prst="rect">
            <a:avLst/>
          </a:prstGeom>
          <a:noFill/>
          <a:ln w="9525">
            <a:noFill/>
            <a:miter lim="800000"/>
            <a:headEnd/>
            <a:tailEnd/>
          </a:ln>
        </p:spPr>
        <p:txBody>
          <a:bodyPr wrap="none" lIns="0" tIns="0" rIns="0" bIns="0">
            <a:spAutoFit/>
          </a:bodyPr>
          <a:lstStyle/>
          <a:p>
            <a:r>
              <a:rPr lang="en-US" b="1">
                <a:solidFill>
                  <a:srgbClr val="000099"/>
                </a:solidFill>
              </a:rPr>
              <a:t>1.5KW </a:t>
            </a:r>
            <a:endParaRPr lang="en-US" sz="2000">
              <a:solidFill>
                <a:srgbClr val="000099"/>
              </a:solidFill>
            </a:endParaRPr>
          </a:p>
        </p:txBody>
      </p:sp>
      <p:sp>
        <p:nvSpPr>
          <p:cNvPr id="49306" name="Rectangle 154"/>
          <p:cNvSpPr>
            <a:spLocks noChangeArrowheads="1"/>
          </p:cNvSpPr>
          <p:nvPr/>
        </p:nvSpPr>
        <p:spPr bwMode="auto">
          <a:xfrm>
            <a:off x="5930900" y="2157413"/>
            <a:ext cx="660400" cy="274637"/>
          </a:xfrm>
          <a:prstGeom prst="rect">
            <a:avLst/>
          </a:prstGeom>
          <a:noFill/>
          <a:ln w="9525">
            <a:noFill/>
            <a:miter lim="800000"/>
            <a:headEnd/>
            <a:tailEnd/>
          </a:ln>
        </p:spPr>
        <p:txBody>
          <a:bodyPr wrap="none" lIns="0" tIns="0" rIns="0" bIns="0">
            <a:spAutoFit/>
          </a:bodyPr>
          <a:lstStyle/>
          <a:p>
            <a:r>
              <a:rPr lang="en-US" b="1">
                <a:solidFill>
                  <a:srgbClr val="000099"/>
                </a:solidFill>
              </a:rPr>
              <a:t>500W </a:t>
            </a:r>
            <a:endParaRPr lang="en-US" sz="2000">
              <a:solidFill>
                <a:srgbClr val="000099"/>
              </a:solidFill>
            </a:endParaRPr>
          </a:p>
        </p:txBody>
      </p:sp>
      <p:sp>
        <p:nvSpPr>
          <p:cNvPr id="49307" name="Rectangle 155"/>
          <p:cNvSpPr>
            <a:spLocks noChangeArrowheads="1"/>
          </p:cNvSpPr>
          <p:nvPr/>
        </p:nvSpPr>
        <p:spPr bwMode="auto">
          <a:xfrm>
            <a:off x="2200275" y="3859213"/>
            <a:ext cx="508000" cy="274637"/>
          </a:xfrm>
          <a:prstGeom prst="rect">
            <a:avLst/>
          </a:prstGeom>
          <a:noFill/>
          <a:ln w="9525">
            <a:noFill/>
            <a:miter lim="800000"/>
            <a:headEnd/>
            <a:tailEnd/>
          </a:ln>
        </p:spPr>
        <p:txBody>
          <a:bodyPr wrap="none" lIns="0" tIns="0" rIns="0" bIns="0">
            <a:spAutoFit/>
          </a:bodyPr>
          <a:lstStyle/>
          <a:p>
            <a:r>
              <a:rPr lang="en-US" b="1">
                <a:solidFill>
                  <a:srgbClr val="000099"/>
                </a:solidFill>
              </a:rPr>
              <a:t>4004</a:t>
            </a:r>
            <a:endParaRPr lang="en-US" sz="2000">
              <a:solidFill>
                <a:srgbClr val="000099"/>
              </a:solidFill>
            </a:endParaRPr>
          </a:p>
        </p:txBody>
      </p:sp>
      <p:sp>
        <p:nvSpPr>
          <p:cNvPr id="49308" name="Rectangle 156"/>
          <p:cNvSpPr>
            <a:spLocks noChangeArrowheads="1"/>
          </p:cNvSpPr>
          <p:nvPr/>
        </p:nvSpPr>
        <p:spPr bwMode="auto">
          <a:xfrm>
            <a:off x="2486025" y="3673475"/>
            <a:ext cx="508000" cy="274638"/>
          </a:xfrm>
          <a:prstGeom prst="rect">
            <a:avLst/>
          </a:prstGeom>
          <a:noFill/>
          <a:ln w="9525">
            <a:noFill/>
            <a:miter lim="800000"/>
            <a:headEnd/>
            <a:tailEnd/>
          </a:ln>
        </p:spPr>
        <p:txBody>
          <a:bodyPr wrap="none" lIns="0" tIns="0" rIns="0" bIns="0">
            <a:spAutoFit/>
          </a:bodyPr>
          <a:lstStyle/>
          <a:p>
            <a:r>
              <a:rPr lang="en-US" b="1">
                <a:solidFill>
                  <a:srgbClr val="000099"/>
                </a:solidFill>
              </a:rPr>
              <a:t>8008</a:t>
            </a:r>
            <a:endParaRPr lang="en-US" sz="2000">
              <a:solidFill>
                <a:srgbClr val="000099"/>
              </a:solidFill>
            </a:endParaRPr>
          </a:p>
        </p:txBody>
      </p:sp>
      <p:sp>
        <p:nvSpPr>
          <p:cNvPr id="49309" name="Rectangle 157"/>
          <p:cNvSpPr>
            <a:spLocks noChangeArrowheads="1"/>
          </p:cNvSpPr>
          <p:nvPr/>
        </p:nvSpPr>
        <p:spPr bwMode="auto">
          <a:xfrm>
            <a:off x="2916238" y="3516313"/>
            <a:ext cx="508000" cy="274637"/>
          </a:xfrm>
          <a:prstGeom prst="rect">
            <a:avLst/>
          </a:prstGeom>
          <a:noFill/>
          <a:ln w="9525">
            <a:noFill/>
            <a:miter lim="800000"/>
            <a:headEnd/>
            <a:tailEnd/>
          </a:ln>
        </p:spPr>
        <p:txBody>
          <a:bodyPr wrap="none" lIns="0" tIns="0" rIns="0" bIns="0">
            <a:spAutoFit/>
          </a:bodyPr>
          <a:lstStyle/>
          <a:p>
            <a:r>
              <a:rPr lang="en-US" b="1">
                <a:solidFill>
                  <a:srgbClr val="000099"/>
                </a:solidFill>
              </a:rPr>
              <a:t>8080</a:t>
            </a:r>
            <a:endParaRPr lang="en-US" sz="2000">
              <a:solidFill>
                <a:srgbClr val="000099"/>
              </a:solidFill>
            </a:endParaRPr>
          </a:p>
        </p:txBody>
      </p:sp>
      <p:sp>
        <p:nvSpPr>
          <p:cNvPr id="49310" name="Rectangle 158"/>
          <p:cNvSpPr>
            <a:spLocks noChangeArrowheads="1"/>
          </p:cNvSpPr>
          <p:nvPr/>
        </p:nvSpPr>
        <p:spPr bwMode="auto">
          <a:xfrm>
            <a:off x="3201988" y="3359150"/>
            <a:ext cx="508000" cy="274638"/>
          </a:xfrm>
          <a:prstGeom prst="rect">
            <a:avLst/>
          </a:prstGeom>
          <a:noFill/>
          <a:ln w="9525">
            <a:noFill/>
            <a:miter lim="800000"/>
            <a:headEnd/>
            <a:tailEnd/>
          </a:ln>
        </p:spPr>
        <p:txBody>
          <a:bodyPr wrap="none" lIns="0" tIns="0" rIns="0" bIns="0">
            <a:spAutoFit/>
          </a:bodyPr>
          <a:lstStyle/>
          <a:p>
            <a:r>
              <a:rPr lang="en-US" b="1">
                <a:solidFill>
                  <a:srgbClr val="000099"/>
                </a:solidFill>
              </a:rPr>
              <a:t>8085</a:t>
            </a:r>
            <a:endParaRPr lang="en-US" sz="2000">
              <a:solidFill>
                <a:srgbClr val="000099"/>
              </a:solidFill>
            </a:endParaRPr>
          </a:p>
        </p:txBody>
      </p:sp>
      <p:sp>
        <p:nvSpPr>
          <p:cNvPr id="49311" name="Rectangle 159"/>
          <p:cNvSpPr>
            <a:spLocks noChangeArrowheads="1"/>
          </p:cNvSpPr>
          <p:nvPr/>
        </p:nvSpPr>
        <p:spPr bwMode="auto">
          <a:xfrm>
            <a:off x="3502025" y="3173413"/>
            <a:ext cx="508000" cy="274637"/>
          </a:xfrm>
          <a:prstGeom prst="rect">
            <a:avLst/>
          </a:prstGeom>
          <a:noFill/>
          <a:ln w="9525">
            <a:noFill/>
            <a:miter lim="800000"/>
            <a:headEnd/>
            <a:tailEnd/>
          </a:ln>
        </p:spPr>
        <p:txBody>
          <a:bodyPr wrap="none" lIns="0" tIns="0" rIns="0" bIns="0">
            <a:spAutoFit/>
          </a:bodyPr>
          <a:lstStyle/>
          <a:p>
            <a:r>
              <a:rPr lang="en-US" b="1">
                <a:solidFill>
                  <a:srgbClr val="000099"/>
                </a:solidFill>
              </a:rPr>
              <a:t>8086</a:t>
            </a:r>
            <a:endParaRPr lang="en-US" sz="2000">
              <a:solidFill>
                <a:srgbClr val="000099"/>
              </a:solidFill>
            </a:endParaRPr>
          </a:p>
        </p:txBody>
      </p:sp>
      <p:sp>
        <p:nvSpPr>
          <p:cNvPr id="49312" name="Rectangle 160"/>
          <p:cNvSpPr>
            <a:spLocks noChangeArrowheads="1"/>
          </p:cNvSpPr>
          <p:nvPr/>
        </p:nvSpPr>
        <p:spPr bwMode="auto">
          <a:xfrm>
            <a:off x="3930650" y="2986088"/>
            <a:ext cx="381000" cy="274637"/>
          </a:xfrm>
          <a:prstGeom prst="rect">
            <a:avLst/>
          </a:prstGeom>
          <a:noFill/>
          <a:ln w="9525">
            <a:noFill/>
            <a:miter lim="800000"/>
            <a:headEnd/>
            <a:tailEnd/>
          </a:ln>
        </p:spPr>
        <p:txBody>
          <a:bodyPr wrap="none" lIns="0" tIns="0" rIns="0" bIns="0">
            <a:spAutoFit/>
          </a:bodyPr>
          <a:lstStyle/>
          <a:p>
            <a:r>
              <a:rPr lang="en-US" b="1">
                <a:solidFill>
                  <a:srgbClr val="000099"/>
                </a:solidFill>
              </a:rPr>
              <a:t>286</a:t>
            </a:r>
            <a:endParaRPr lang="en-US" sz="2000">
              <a:solidFill>
                <a:srgbClr val="000099"/>
              </a:solidFill>
            </a:endParaRPr>
          </a:p>
        </p:txBody>
      </p:sp>
      <p:sp>
        <p:nvSpPr>
          <p:cNvPr id="49313" name="Rectangle 161"/>
          <p:cNvSpPr>
            <a:spLocks noChangeArrowheads="1"/>
          </p:cNvSpPr>
          <p:nvPr/>
        </p:nvSpPr>
        <p:spPr bwMode="auto">
          <a:xfrm>
            <a:off x="4287838" y="3273425"/>
            <a:ext cx="381000" cy="274638"/>
          </a:xfrm>
          <a:prstGeom prst="rect">
            <a:avLst/>
          </a:prstGeom>
          <a:noFill/>
          <a:ln w="9525">
            <a:noFill/>
            <a:miter lim="800000"/>
            <a:headEnd/>
            <a:tailEnd/>
          </a:ln>
        </p:spPr>
        <p:txBody>
          <a:bodyPr wrap="none" lIns="0" tIns="0" rIns="0" bIns="0">
            <a:spAutoFit/>
          </a:bodyPr>
          <a:lstStyle/>
          <a:p>
            <a:r>
              <a:rPr lang="en-US" b="1">
                <a:solidFill>
                  <a:srgbClr val="000099"/>
                </a:solidFill>
              </a:rPr>
              <a:t>386</a:t>
            </a:r>
            <a:endParaRPr lang="en-US" sz="2000">
              <a:solidFill>
                <a:srgbClr val="000099"/>
              </a:solidFill>
            </a:endParaRPr>
          </a:p>
        </p:txBody>
      </p:sp>
      <p:sp>
        <p:nvSpPr>
          <p:cNvPr id="49314" name="Rectangle 162"/>
          <p:cNvSpPr>
            <a:spLocks noChangeArrowheads="1"/>
          </p:cNvSpPr>
          <p:nvPr/>
        </p:nvSpPr>
        <p:spPr bwMode="auto">
          <a:xfrm>
            <a:off x="4645025" y="3057525"/>
            <a:ext cx="381000" cy="274638"/>
          </a:xfrm>
          <a:prstGeom prst="rect">
            <a:avLst/>
          </a:prstGeom>
          <a:noFill/>
          <a:ln w="9525">
            <a:noFill/>
            <a:miter lim="800000"/>
            <a:headEnd/>
            <a:tailEnd/>
          </a:ln>
        </p:spPr>
        <p:txBody>
          <a:bodyPr wrap="none" lIns="0" tIns="0" rIns="0" bIns="0">
            <a:spAutoFit/>
          </a:bodyPr>
          <a:lstStyle/>
          <a:p>
            <a:r>
              <a:rPr lang="en-US" b="1">
                <a:solidFill>
                  <a:srgbClr val="000099"/>
                </a:solidFill>
              </a:rPr>
              <a:t>486</a:t>
            </a:r>
            <a:endParaRPr lang="en-US" sz="2000">
              <a:solidFill>
                <a:srgbClr val="000099"/>
              </a:solidFill>
            </a:endParaRPr>
          </a:p>
        </p:txBody>
      </p:sp>
      <p:sp>
        <p:nvSpPr>
          <p:cNvPr id="49315" name="Rectangle 163"/>
          <p:cNvSpPr>
            <a:spLocks noChangeArrowheads="1"/>
          </p:cNvSpPr>
          <p:nvPr/>
        </p:nvSpPr>
        <p:spPr bwMode="auto">
          <a:xfrm>
            <a:off x="4495800" y="2533650"/>
            <a:ext cx="1628775" cy="274638"/>
          </a:xfrm>
          <a:prstGeom prst="rect">
            <a:avLst/>
          </a:prstGeom>
          <a:noFill/>
          <a:ln w="9525">
            <a:noFill/>
            <a:miter lim="800000"/>
            <a:headEnd/>
            <a:tailEnd/>
          </a:ln>
        </p:spPr>
        <p:txBody>
          <a:bodyPr wrap="none" lIns="0" tIns="0" rIns="0" bIns="0">
            <a:spAutoFit/>
          </a:bodyPr>
          <a:lstStyle/>
          <a:p>
            <a:r>
              <a:rPr lang="en-US" b="1">
                <a:solidFill>
                  <a:srgbClr val="000099"/>
                </a:solidFill>
              </a:rPr>
              <a:t>Pentium</a:t>
            </a:r>
            <a:r>
              <a:rPr lang="en-US" b="1">
                <a:solidFill>
                  <a:srgbClr val="000099"/>
                </a:solidFill>
                <a:cs typeface="Arial" pitchFamily="34" charset="0"/>
              </a:rPr>
              <a:t>® proc</a:t>
            </a:r>
            <a:endParaRPr lang="en-US" sz="2000">
              <a:solidFill>
                <a:srgbClr val="000099"/>
              </a:solidFill>
              <a:cs typeface="Arial" pitchFamily="34" charset="0"/>
            </a:endParaRPr>
          </a:p>
        </p:txBody>
      </p:sp>
      <p:sp>
        <p:nvSpPr>
          <p:cNvPr id="49316" name="Rectangle 164"/>
          <p:cNvSpPr>
            <a:spLocks noChangeArrowheads="1"/>
          </p:cNvSpPr>
          <p:nvPr/>
        </p:nvSpPr>
        <p:spPr bwMode="auto">
          <a:xfrm>
            <a:off x="1757363" y="4316413"/>
            <a:ext cx="317500" cy="274637"/>
          </a:xfrm>
          <a:prstGeom prst="rect">
            <a:avLst/>
          </a:prstGeom>
          <a:noFill/>
          <a:ln w="9525">
            <a:noFill/>
            <a:miter lim="800000"/>
            <a:headEnd/>
            <a:tailEnd/>
          </a:ln>
        </p:spPr>
        <p:txBody>
          <a:bodyPr wrap="none" lIns="0" tIns="0" rIns="0" bIns="0">
            <a:spAutoFit/>
          </a:bodyPr>
          <a:lstStyle/>
          <a:p>
            <a:r>
              <a:rPr lang="en-US" b="1">
                <a:solidFill>
                  <a:srgbClr val="000099"/>
                </a:solidFill>
              </a:rPr>
              <a:t>0.1</a:t>
            </a:r>
            <a:endParaRPr lang="en-US" sz="2000">
              <a:solidFill>
                <a:srgbClr val="000099"/>
              </a:solidFill>
            </a:endParaRPr>
          </a:p>
        </p:txBody>
      </p:sp>
      <p:sp>
        <p:nvSpPr>
          <p:cNvPr id="49317" name="Rectangle 165"/>
          <p:cNvSpPr>
            <a:spLocks noChangeArrowheads="1"/>
          </p:cNvSpPr>
          <p:nvPr/>
        </p:nvSpPr>
        <p:spPr bwMode="auto">
          <a:xfrm>
            <a:off x="1943100" y="3787775"/>
            <a:ext cx="127000" cy="274638"/>
          </a:xfrm>
          <a:prstGeom prst="rect">
            <a:avLst/>
          </a:prstGeom>
          <a:noFill/>
          <a:ln w="9525">
            <a:noFill/>
            <a:miter lim="800000"/>
            <a:headEnd/>
            <a:tailEnd/>
          </a:ln>
        </p:spPr>
        <p:txBody>
          <a:bodyPr wrap="none" lIns="0" tIns="0" rIns="0" bIns="0">
            <a:spAutoFit/>
          </a:bodyPr>
          <a:lstStyle/>
          <a:p>
            <a:r>
              <a:rPr lang="en-US" b="1">
                <a:solidFill>
                  <a:srgbClr val="000099"/>
                </a:solidFill>
              </a:rPr>
              <a:t>1</a:t>
            </a:r>
            <a:endParaRPr lang="en-US" sz="2000">
              <a:solidFill>
                <a:srgbClr val="000099"/>
              </a:solidFill>
            </a:endParaRPr>
          </a:p>
        </p:txBody>
      </p:sp>
      <p:sp>
        <p:nvSpPr>
          <p:cNvPr id="49318" name="Rectangle 166"/>
          <p:cNvSpPr>
            <a:spLocks noChangeArrowheads="1"/>
          </p:cNvSpPr>
          <p:nvPr/>
        </p:nvSpPr>
        <p:spPr bwMode="auto">
          <a:xfrm>
            <a:off x="1814513" y="3259138"/>
            <a:ext cx="254000" cy="274637"/>
          </a:xfrm>
          <a:prstGeom prst="rect">
            <a:avLst/>
          </a:prstGeom>
          <a:noFill/>
          <a:ln w="9525">
            <a:noFill/>
            <a:miter lim="800000"/>
            <a:headEnd/>
            <a:tailEnd/>
          </a:ln>
        </p:spPr>
        <p:txBody>
          <a:bodyPr wrap="none" lIns="0" tIns="0" rIns="0" bIns="0">
            <a:spAutoFit/>
          </a:bodyPr>
          <a:lstStyle/>
          <a:p>
            <a:r>
              <a:rPr lang="en-US" b="1">
                <a:solidFill>
                  <a:srgbClr val="000099"/>
                </a:solidFill>
              </a:rPr>
              <a:t>10</a:t>
            </a:r>
            <a:endParaRPr lang="en-US" sz="2000">
              <a:solidFill>
                <a:srgbClr val="000099"/>
              </a:solidFill>
            </a:endParaRPr>
          </a:p>
        </p:txBody>
      </p:sp>
      <p:sp>
        <p:nvSpPr>
          <p:cNvPr id="49319" name="Rectangle 167"/>
          <p:cNvSpPr>
            <a:spLocks noChangeArrowheads="1"/>
          </p:cNvSpPr>
          <p:nvPr/>
        </p:nvSpPr>
        <p:spPr bwMode="auto">
          <a:xfrm>
            <a:off x="1685925" y="2728913"/>
            <a:ext cx="381000" cy="274637"/>
          </a:xfrm>
          <a:prstGeom prst="rect">
            <a:avLst/>
          </a:prstGeom>
          <a:noFill/>
          <a:ln w="9525">
            <a:noFill/>
            <a:miter lim="800000"/>
            <a:headEnd/>
            <a:tailEnd/>
          </a:ln>
        </p:spPr>
        <p:txBody>
          <a:bodyPr wrap="none" lIns="0" tIns="0" rIns="0" bIns="0">
            <a:spAutoFit/>
          </a:bodyPr>
          <a:lstStyle/>
          <a:p>
            <a:r>
              <a:rPr lang="en-US" b="1">
                <a:solidFill>
                  <a:srgbClr val="000099"/>
                </a:solidFill>
              </a:rPr>
              <a:t>100</a:t>
            </a:r>
            <a:endParaRPr lang="en-US" sz="2000">
              <a:solidFill>
                <a:srgbClr val="000099"/>
              </a:solidFill>
            </a:endParaRPr>
          </a:p>
        </p:txBody>
      </p:sp>
      <p:sp>
        <p:nvSpPr>
          <p:cNvPr id="49320" name="Rectangle 168"/>
          <p:cNvSpPr>
            <a:spLocks noChangeArrowheads="1"/>
          </p:cNvSpPr>
          <p:nvPr/>
        </p:nvSpPr>
        <p:spPr bwMode="auto">
          <a:xfrm>
            <a:off x="1557338" y="2200275"/>
            <a:ext cx="508000" cy="274638"/>
          </a:xfrm>
          <a:prstGeom prst="rect">
            <a:avLst/>
          </a:prstGeom>
          <a:noFill/>
          <a:ln w="9525">
            <a:noFill/>
            <a:miter lim="800000"/>
            <a:headEnd/>
            <a:tailEnd/>
          </a:ln>
        </p:spPr>
        <p:txBody>
          <a:bodyPr wrap="none" lIns="0" tIns="0" rIns="0" bIns="0">
            <a:spAutoFit/>
          </a:bodyPr>
          <a:lstStyle/>
          <a:p>
            <a:r>
              <a:rPr lang="en-US" b="1">
                <a:solidFill>
                  <a:srgbClr val="000099"/>
                </a:solidFill>
              </a:rPr>
              <a:t>1000</a:t>
            </a:r>
            <a:endParaRPr lang="en-US" sz="2000">
              <a:solidFill>
                <a:srgbClr val="000099"/>
              </a:solidFill>
            </a:endParaRPr>
          </a:p>
        </p:txBody>
      </p:sp>
      <p:sp>
        <p:nvSpPr>
          <p:cNvPr id="49321" name="Rectangle 169"/>
          <p:cNvSpPr>
            <a:spLocks noChangeArrowheads="1"/>
          </p:cNvSpPr>
          <p:nvPr/>
        </p:nvSpPr>
        <p:spPr bwMode="auto">
          <a:xfrm>
            <a:off x="1428750" y="1671638"/>
            <a:ext cx="635000" cy="274637"/>
          </a:xfrm>
          <a:prstGeom prst="rect">
            <a:avLst/>
          </a:prstGeom>
          <a:noFill/>
          <a:ln w="9525">
            <a:noFill/>
            <a:miter lim="800000"/>
            <a:headEnd/>
            <a:tailEnd/>
          </a:ln>
        </p:spPr>
        <p:txBody>
          <a:bodyPr wrap="none" lIns="0" tIns="0" rIns="0" bIns="0">
            <a:spAutoFit/>
          </a:bodyPr>
          <a:lstStyle/>
          <a:p>
            <a:r>
              <a:rPr lang="en-US" b="1">
                <a:solidFill>
                  <a:srgbClr val="000099"/>
                </a:solidFill>
              </a:rPr>
              <a:t>10000</a:t>
            </a:r>
            <a:endParaRPr lang="en-US" sz="2000">
              <a:solidFill>
                <a:srgbClr val="000099"/>
              </a:solidFill>
            </a:endParaRPr>
          </a:p>
        </p:txBody>
      </p:sp>
      <p:sp>
        <p:nvSpPr>
          <p:cNvPr id="49322" name="Rectangle 170"/>
          <p:cNvSpPr>
            <a:spLocks noChangeArrowheads="1"/>
          </p:cNvSpPr>
          <p:nvPr/>
        </p:nvSpPr>
        <p:spPr bwMode="auto">
          <a:xfrm>
            <a:off x="1300163" y="1143000"/>
            <a:ext cx="762000" cy="274638"/>
          </a:xfrm>
          <a:prstGeom prst="rect">
            <a:avLst/>
          </a:prstGeom>
          <a:noFill/>
          <a:ln w="9525">
            <a:noFill/>
            <a:miter lim="800000"/>
            <a:headEnd/>
            <a:tailEnd/>
          </a:ln>
        </p:spPr>
        <p:txBody>
          <a:bodyPr wrap="none" lIns="0" tIns="0" rIns="0" bIns="0">
            <a:spAutoFit/>
          </a:bodyPr>
          <a:lstStyle/>
          <a:p>
            <a:r>
              <a:rPr lang="en-US" b="1">
                <a:solidFill>
                  <a:srgbClr val="000099"/>
                </a:solidFill>
              </a:rPr>
              <a:t>100000</a:t>
            </a:r>
            <a:endParaRPr lang="en-US" sz="2000">
              <a:solidFill>
                <a:srgbClr val="000099"/>
              </a:solidFill>
            </a:endParaRPr>
          </a:p>
        </p:txBody>
      </p:sp>
      <p:sp>
        <p:nvSpPr>
          <p:cNvPr id="49323" name="Rectangle 171"/>
          <p:cNvSpPr>
            <a:spLocks noChangeArrowheads="1"/>
          </p:cNvSpPr>
          <p:nvPr/>
        </p:nvSpPr>
        <p:spPr bwMode="auto">
          <a:xfrm>
            <a:off x="2171700" y="4659313"/>
            <a:ext cx="508000" cy="274637"/>
          </a:xfrm>
          <a:prstGeom prst="rect">
            <a:avLst/>
          </a:prstGeom>
          <a:noFill/>
          <a:ln w="9525">
            <a:noFill/>
            <a:miter lim="800000"/>
            <a:headEnd/>
            <a:tailEnd/>
          </a:ln>
        </p:spPr>
        <p:txBody>
          <a:bodyPr wrap="none" lIns="0" tIns="0" rIns="0" bIns="0">
            <a:spAutoFit/>
          </a:bodyPr>
          <a:lstStyle/>
          <a:p>
            <a:r>
              <a:rPr lang="en-US" b="1">
                <a:solidFill>
                  <a:srgbClr val="000099"/>
                </a:solidFill>
              </a:rPr>
              <a:t>1971</a:t>
            </a:r>
            <a:endParaRPr lang="en-US" sz="2000">
              <a:solidFill>
                <a:srgbClr val="000099"/>
              </a:solidFill>
            </a:endParaRPr>
          </a:p>
        </p:txBody>
      </p:sp>
      <p:sp>
        <p:nvSpPr>
          <p:cNvPr id="49324" name="Rectangle 172"/>
          <p:cNvSpPr>
            <a:spLocks noChangeArrowheads="1"/>
          </p:cNvSpPr>
          <p:nvPr/>
        </p:nvSpPr>
        <p:spPr bwMode="auto">
          <a:xfrm>
            <a:off x="2873375" y="4659313"/>
            <a:ext cx="508000" cy="274637"/>
          </a:xfrm>
          <a:prstGeom prst="rect">
            <a:avLst/>
          </a:prstGeom>
          <a:noFill/>
          <a:ln w="9525">
            <a:noFill/>
            <a:miter lim="800000"/>
            <a:headEnd/>
            <a:tailEnd/>
          </a:ln>
        </p:spPr>
        <p:txBody>
          <a:bodyPr wrap="none" lIns="0" tIns="0" rIns="0" bIns="0">
            <a:spAutoFit/>
          </a:bodyPr>
          <a:lstStyle/>
          <a:p>
            <a:r>
              <a:rPr lang="en-US" b="1">
                <a:solidFill>
                  <a:srgbClr val="000099"/>
                </a:solidFill>
              </a:rPr>
              <a:t>1974</a:t>
            </a:r>
            <a:endParaRPr lang="en-US" sz="2000">
              <a:solidFill>
                <a:srgbClr val="000099"/>
              </a:solidFill>
            </a:endParaRPr>
          </a:p>
        </p:txBody>
      </p:sp>
      <p:sp>
        <p:nvSpPr>
          <p:cNvPr id="49325" name="Rectangle 173"/>
          <p:cNvSpPr>
            <a:spLocks noChangeArrowheads="1"/>
          </p:cNvSpPr>
          <p:nvPr/>
        </p:nvSpPr>
        <p:spPr bwMode="auto">
          <a:xfrm>
            <a:off x="3573463" y="4659313"/>
            <a:ext cx="508000" cy="274637"/>
          </a:xfrm>
          <a:prstGeom prst="rect">
            <a:avLst/>
          </a:prstGeom>
          <a:noFill/>
          <a:ln w="9525">
            <a:noFill/>
            <a:miter lim="800000"/>
            <a:headEnd/>
            <a:tailEnd/>
          </a:ln>
        </p:spPr>
        <p:txBody>
          <a:bodyPr wrap="none" lIns="0" tIns="0" rIns="0" bIns="0">
            <a:spAutoFit/>
          </a:bodyPr>
          <a:lstStyle/>
          <a:p>
            <a:r>
              <a:rPr lang="en-US" b="1">
                <a:solidFill>
                  <a:srgbClr val="000099"/>
                </a:solidFill>
              </a:rPr>
              <a:t>1978</a:t>
            </a:r>
            <a:endParaRPr lang="en-US" sz="2000">
              <a:solidFill>
                <a:srgbClr val="000099"/>
              </a:solidFill>
            </a:endParaRPr>
          </a:p>
        </p:txBody>
      </p:sp>
      <p:sp>
        <p:nvSpPr>
          <p:cNvPr id="49326" name="Rectangle 174"/>
          <p:cNvSpPr>
            <a:spLocks noChangeArrowheads="1"/>
          </p:cNvSpPr>
          <p:nvPr/>
        </p:nvSpPr>
        <p:spPr bwMode="auto">
          <a:xfrm>
            <a:off x="4259263" y="4659313"/>
            <a:ext cx="508000" cy="274637"/>
          </a:xfrm>
          <a:prstGeom prst="rect">
            <a:avLst/>
          </a:prstGeom>
          <a:noFill/>
          <a:ln w="9525">
            <a:noFill/>
            <a:miter lim="800000"/>
            <a:headEnd/>
            <a:tailEnd/>
          </a:ln>
        </p:spPr>
        <p:txBody>
          <a:bodyPr wrap="none" lIns="0" tIns="0" rIns="0" bIns="0">
            <a:spAutoFit/>
          </a:bodyPr>
          <a:lstStyle/>
          <a:p>
            <a:r>
              <a:rPr lang="en-US" b="1">
                <a:solidFill>
                  <a:srgbClr val="000099"/>
                </a:solidFill>
              </a:rPr>
              <a:t>1985</a:t>
            </a:r>
            <a:endParaRPr lang="en-US" sz="2000">
              <a:solidFill>
                <a:srgbClr val="000099"/>
              </a:solidFill>
            </a:endParaRPr>
          </a:p>
        </p:txBody>
      </p:sp>
      <p:sp>
        <p:nvSpPr>
          <p:cNvPr id="49327" name="Rectangle 175"/>
          <p:cNvSpPr>
            <a:spLocks noChangeArrowheads="1"/>
          </p:cNvSpPr>
          <p:nvPr/>
        </p:nvSpPr>
        <p:spPr bwMode="auto">
          <a:xfrm>
            <a:off x="4959350" y="4659313"/>
            <a:ext cx="508000" cy="274637"/>
          </a:xfrm>
          <a:prstGeom prst="rect">
            <a:avLst/>
          </a:prstGeom>
          <a:noFill/>
          <a:ln w="9525">
            <a:noFill/>
            <a:miter lim="800000"/>
            <a:headEnd/>
            <a:tailEnd/>
          </a:ln>
        </p:spPr>
        <p:txBody>
          <a:bodyPr wrap="none" lIns="0" tIns="0" rIns="0" bIns="0">
            <a:spAutoFit/>
          </a:bodyPr>
          <a:lstStyle/>
          <a:p>
            <a:r>
              <a:rPr lang="en-US" b="1">
                <a:solidFill>
                  <a:srgbClr val="000099"/>
                </a:solidFill>
              </a:rPr>
              <a:t>1992</a:t>
            </a:r>
            <a:endParaRPr lang="en-US" sz="2000">
              <a:solidFill>
                <a:srgbClr val="000099"/>
              </a:solidFill>
            </a:endParaRPr>
          </a:p>
        </p:txBody>
      </p:sp>
      <p:sp>
        <p:nvSpPr>
          <p:cNvPr id="49328" name="Rectangle 176"/>
          <p:cNvSpPr>
            <a:spLocks noChangeArrowheads="1"/>
          </p:cNvSpPr>
          <p:nvPr/>
        </p:nvSpPr>
        <p:spPr bwMode="auto">
          <a:xfrm>
            <a:off x="5659438" y="4659313"/>
            <a:ext cx="508000" cy="274637"/>
          </a:xfrm>
          <a:prstGeom prst="rect">
            <a:avLst/>
          </a:prstGeom>
          <a:noFill/>
          <a:ln w="9525">
            <a:noFill/>
            <a:miter lim="800000"/>
            <a:headEnd/>
            <a:tailEnd/>
          </a:ln>
        </p:spPr>
        <p:txBody>
          <a:bodyPr wrap="none" lIns="0" tIns="0" rIns="0" bIns="0">
            <a:spAutoFit/>
          </a:bodyPr>
          <a:lstStyle/>
          <a:p>
            <a:r>
              <a:rPr lang="en-US" b="1">
                <a:solidFill>
                  <a:srgbClr val="000099"/>
                </a:solidFill>
              </a:rPr>
              <a:t>2000</a:t>
            </a:r>
            <a:endParaRPr lang="en-US" sz="2000">
              <a:solidFill>
                <a:srgbClr val="000099"/>
              </a:solidFill>
            </a:endParaRPr>
          </a:p>
        </p:txBody>
      </p:sp>
      <p:sp>
        <p:nvSpPr>
          <p:cNvPr id="49329" name="Rectangle 177"/>
          <p:cNvSpPr>
            <a:spLocks noChangeArrowheads="1"/>
          </p:cNvSpPr>
          <p:nvPr/>
        </p:nvSpPr>
        <p:spPr bwMode="auto">
          <a:xfrm>
            <a:off x="6346825" y="4659313"/>
            <a:ext cx="508000" cy="274637"/>
          </a:xfrm>
          <a:prstGeom prst="rect">
            <a:avLst/>
          </a:prstGeom>
          <a:noFill/>
          <a:ln w="9525">
            <a:noFill/>
            <a:miter lim="800000"/>
            <a:headEnd/>
            <a:tailEnd/>
          </a:ln>
        </p:spPr>
        <p:txBody>
          <a:bodyPr wrap="none" lIns="0" tIns="0" rIns="0" bIns="0">
            <a:spAutoFit/>
          </a:bodyPr>
          <a:lstStyle/>
          <a:p>
            <a:r>
              <a:rPr lang="en-US" b="1">
                <a:solidFill>
                  <a:srgbClr val="000099"/>
                </a:solidFill>
              </a:rPr>
              <a:t>2004</a:t>
            </a:r>
            <a:endParaRPr lang="en-US" sz="2000">
              <a:solidFill>
                <a:srgbClr val="000099"/>
              </a:solidFill>
            </a:endParaRPr>
          </a:p>
        </p:txBody>
      </p:sp>
      <p:sp>
        <p:nvSpPr>
          <p:cNvPr id="49330" name="Rectangle 178"/>
          <p:cNvSpPr>
            <a:spLocks noChangeArrowheads="1"/>
          </p:cNvSpPr>
          <p:nvPr/>
        </p:nvSpPr>
        <p:spPr bwMode="auto">
          <a:xfrm>
            <a:off x="7046913" y="4659313"/>
            <a:ext cx="508000" cy="274637"/>
          </a:xfrm>
          <a:prstGeom prst="rect">
            <a:avLst/>
          </a:prstGeom>
          <a:noFill/>
          <a:ln w="9525">
            <a:noFill/>
            <a:miter lim="800000"/>
            <a:headEnd/>
            <a:tailEnd/>
          </a:ln>
        </p:spPr>
        <p:txBody>
          <a:bodyPr wrap="none" lIns="0" tIns="0" rIns="0" bIns="0">
            <a:spAutoFit/>
          </a:bodyPr>
          <a:lstStyle/>
          <a:p>
            <a:r>
              <a:rPr lang="en-US" b="1">
                <a:solidFill>
                  <a:srgbClr val="000099"/>
                </a:solidFill>
              </a:rPr>
              <a:t>2008</a:t>
            </a:r>
            <a:endParaRPr lang="en-US" sz="2000">
              <a:solidFill>
                <a:srgbClr val="000099"/>
              </a:solidFill>
            </a:endParaRPr>
          </a:p>
        </p:txBody>
      </p:sp>
      <p:sp>
        <p:nvSpPr>
          <p:cNvPr id="49331" name="Rectangle 179"/>
          <p:cNvSpPr>
            <a:spLocks noChangeArrowheads="1"/>
          </p:cNvSpPr>
          <p:nvPr/>
        </p:nvSpPr>
        <p:spPr bwMode="auto">
          <a:xfrm>
            <a:off x="4616450" y="4945063"/>
            <a:ext cx="495300" cy="274637"/>
          </a:xfrm>
          <a:prstGeom prst="rect">
            <a:avLst/>
          </a:prstGeom>
          <a:noFill/>
          <a:ln w="9525">
            <a:noFill/>
            <a:miter lim="800000"/>
            <a:headEnd/>
            <a:tailEnd/>
          </a:ln>
        </p:spPr>
        <p:txBody>
          <a:bodyPr wrap="none" lIns="0" tIns="0" rIns="0" bIns="0">
            <a:spAutoFit/>
          </a:bodyPr>
          <a:lstStyle/>
          <a:p>
            <a:r>
              <a:rPr lang="en-US" b="1">
                <a:solidFill>
                  <a:srgbClr val="000099"/>
                </a:solidFill>
              </a:rPr>
              <a:t>Year</a:t>
            </a:r>
            <a:endParaRPr lang="en-US" sz="2000">
              <a:solidFill>
                <a:srgbClr val="000099"/>
              </a:solidFill>
            </a:endParaRPr>
          </a:p>
        </p:txBody>
      </p:sp>
      <p:sp>
        <p:nvSpPr>
          <p:cNvPr id="49332" name="Rectangle 180"/>
          <p:cNvSpPr>
            <a:spLocks noChangeArrowheads="1"/>
          </p:cNvSpPr>
          <p:nvPr/>
        </p:nvSpPr>
        <p:spPr bwMode="auto">
          <a:xfrm rot="-5400000">
            <a:off x="502444" y="2685256"/>
            <a:ext cx="1524000" cy="274638"/>
          </a:xfrm>
          <a:prstGeom prst="rect">
            <a:avLst/>
          </a:prstGeom>
          <a:noFill/>
          <a:ln w="9525">
            <a:noFill/>
            <a:miter lim="800000"/>
            <a:headEnd/>
            <a:tailEnd/>
          </a:ln>
        </p:spPr>
        <p:txBody>
          <a:bodyPr wrap="none" lIns="0" tIns="0" rIns="0" bIns="0">
            <a:spAutoFit/>
          </a:bodyPr>
          <a:lstStyle/>
          <a:p>
            <a:r>
              <a:rPr lang="en-US" b="1">
                <a:solidFill>
                  <a:srgbClr val="000099"/>
                </a:solidFill>
              </a:rPr>
              <a:t>Power (Watts)</a:t>
            </a:r>
            <a:endParaRPr lang="en-US" sz="2000">
              <a:solidFill>
                <a:srgbClr val="000099"/>
              </a:solidFill>
            </a:endParaRPr>
          </a:p>
        </p:txBody>
      </p:sp>
      <p:sp>
        <p:nvSpPr>
          <p:cNvPr id="49333" name="Line 181"/>
          <p:cNvSpPr>
            <a:spLocks noChangeShapeType="1"/>
          </p:cNvSpPr>
          <p:nvPr/>
        </p:nvSpPr>
        <p:spPr bwMode="auto">
          <a:xfrm flipH="1">
            <a:off x="2362200" y="2609850"/>
            <a:ext cx="5029200" cy="1752600"/>
          </a:xfrm>
          <a:prstGeom prst="line">
            <a:avLst/>
          </a:prstGeom>
          <a:noFill/>
          <a:ln w="28575">
            <a:solidFill>
              <a:srgbClr val="FC0128"/>
            </a:solidFill>
            <a:prstDash val="sysDot"/>
            <a:round/>
            <a:headEnd type="none" w="sm" len="sm"/>
            <a:tailEnd type="none" w="sm" len="sm"/>
          </a:ln>
        </p:spPr>
        <p:txBody>
          <a:bodyPr wrap="none" anchor="ctr"/>
          <a:lstStyle/>
          <a:p>
            <a:endParaRPr lang="en-US"/>
          </a:p>
        </p:txBody>
      </p:sp>
      <p:sp>
        <p:nvSpPr>
          <p:cNvPr id="451766" name="Rectangle 182"/>
          <p:cNvSpPr>
            <a:spLocks noChangeArrowheads="1"/>
          </p:cNvSpPr>
          <p:nvPr/>
        </p:nvSpPr>
        <p:spPr bwMode="auto">
          <a:xfrm>
            <a:off x="1676400" y="5276850"/>
            <a:ext cx="6096000" cy="533400"/>
          </a:xfrm>
          <a:prstGeom prst="rect">
            <a:avLst/>
          </a:prstGeom>
          <a:solidFill>
            <a:schemeClr val="bg2"/>
          </a:solidFill>
          <a:ln w="12700">
            <a:solidFill>
              <a:schemeClr val="tx1"/>
            </a:solidFill>
            <a:miter lim="800000"/>
            <a:headEnd type="none" w="sm" len="sm"/>
            <a:tailEnd type="none" w="sm" len="sm"/>
          </a:ln>
          <a:effectLst>
            <a:outerShdw dist="35921" dir="2700000" algn="ctr" rotWithShape="0">
              <a:schemeClr val="bg2"/>
            </a:outerShdw>
          </a:effectLst>
        </p:spPr>
        <p:txBody>
          <a:bodyPr wrap="none" anchor="ctr"/>
          <a:lstStyle/>
          <a:p>
            <a:pPr algn="ctr">
              <a:defRPr/>
            </a:pPr>
            <a:r>
              <a:rPr lang="en-US" sz="2000" b="1">
                <a:solidFill>
                  <a:srgbClr val="000099"/>
                </a:solidFill>
                <a:latin typeface="Arial" charset="0"/>
              </a:rPr>
              <a:t>Power delivery and dissipation will be prohibitive</a:t>
            </a:r>
          </a:p>
        </p:txBody>
      </p:sp>
      <p:sp>
        <p:nvSpPr>
          <p:cNvPr id="49335" name="Text Box 183"/>
          <p:cNvSpPr txBox="1">
            <a:spLocks noChangeArrowheads="1"/>
          </p:cNvSpPr>
          <p:nvPr/>
        </p:nvSpPr>
        <p:spPr bwMode="auto">
          <a:xfrm>
            <a:off x="3810000" y="6400800"/>
            <a:ext cx="1495425" cy="336550"/>
          </a:xfrm>
          <a:prstGeom prst="rect">
            <a:avLst/>
          </a:prstGeom>
          <a:noFill/>
          <a:ln w="12700">
            <a:noFill/>
            <a:miter lim="800000"/>
            <a:headEnd/>
            <a:tailEnd/>
          </a:ln>
        </p:spPr>
        <p:txBody>
          <a:bodyPr wrap="none">
            <a:spAutoFit/>
          </a:bodyPr>
          <a:lstStyle/>
          <a:p>
            <a:pPr eaLnBrk="0" hangingPunct="0"/>
            <a:r>
              <a:rPr lang="en-US" sz="1600"/>
              <a:t>Courtesy, Intel</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53" y="42028"/>
            <a:ext cx="9067800" cy="62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131"/>
          <p:cNvSpPr txBox="1">
            <a:spLocks noChangeArrowheads="1"/>
          </p:cNvSpPr>
          <p:nvPr/>
        </p:nvSpPr>
        <p:spPr bwMode="auto">
          <a:xfrm>
            <a:off x="4114800" y="6402813"/>
            <a:ext cx="1495425" cy="336550"/>
          </a:xfrm>
          <a:prstGeom prst="rect">
            <a:avLst/>
          </a:prstGeom>
          <a:noFill/>
          <a:ln w="12700">
            <a:noFill/>
            <a:miter lim="800000"/>
            <a:headEnd/>
            <a:tailEnd/>
          </a:ln>
        </p:spPr>
        <p:txBody>
          <a:bodyPr wrap="none">
            <a:spAutoFit/>
          </a:bodyPr>
          <a:lstStyle/>
          <a:p>
            <a:pPr eaLnBrk="0" hangingPunct="0"/>
            <a:r>
              <a:rPr lang="en-US" sz="1600" dirty="0"/>
              <a:t>Courtesy, Intel</a:t>
            </a:r>
          </a:p>
        </p:txBody>
      </p:sp>
    </p:spTree>
    <p:extLst>
      <p:ext uri="{BB962C8B-B14F-4D97-AF65-F5344CB8AC3E}">
        <p14:creationId xmlns:p14="http://schemas.microsoft.com/office/powerpoint/2010/main" val="3560828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10191"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131"/>
          <p:cNvSpPr txBox="1">
            <a:spLocks noChangeArrowheads="1"/>
          </p:cNvSpPr>
          <p:nvPr/>
        </p:nvSpPr>
        <p:spPr bwMode="auto">
          <a:xfrm>
            <a:off x="4114800" y="6402813"/>
            <a:ext cx="1495425" cy="336550"/>
          </a:xfrm>
          <a:prstGeom prst="rect">
            <a:avLst/>
          </a:prstGeom>
          <a:noFill/>
          <a:ln w="12700">
            <a:noFill/>
            <a:miter lim="800000"/>
            <a:headEnd/>
            <a:tailEnd/>
          </a:ln>
        </p:spPr>
        <p:txBody>
          <a:bodyPr wrap="none">
            <a:spAutoFit/>
          </a:bodyPr>
          <a:lstStyle/>
          <a:p>
            <a:pPr eaLnBrk="0" hangingPunct="0"/>
            <a:r>
              <a:rPr lang="en-US" sz="1600" dirty="0"/>
              <a:t>Courtesy, Intel</a:t>
            </a:r>
          </a:p>
        </p:txBody>
      </p:sp>
    </p:spTree>
    <p:extLst>
      <p:ext uri="{BB962C8B-B14F-4D97-AF65-F5344CB8AC3E}">
        <p14:creationId xmlns:p14="http://schemas.microsoft.com/office/powerpoint/2010/main" val="38225542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idx="4294967295"/>
            <p:custDataLst>
              <p:tags r:id="rId2"/>
            </p:custDataLst>
          </p:nvPr>
        </p:nvSpPr>
        <p:spPr>
          <a:xfrm>
            <a:off x="0" y="101600"/>
            <a:ext cx="7772400" cy="889000"/>
          </a:xfrm>
        </p:spPr>
        <p:txBody>
          <a:bodyPr/>
          <a:lstStyle/>
          <a:p>
            <a:r>
              <a:rPr lang="en-US" dirty="0" smtClean="0">
                <a:solidFill>
                  <a:srgbClr val="C00000"/>
                </a:solidFill>
              </a:rPr>
              <a:t>This Course</a:t>
            </a:r>
            <a:endParaRPr lang="en-GB" dirty="0" smtClean="0">
              <a:solidFill>
                <a:srgbClr val="C00000"/>
              </a:solidFill>
            </a:endParaRPr>
          </a:p>
        </p:txBody>
      </p:sp>
      <p:sp>
        <p:nvSpPr>
          <p:cNvPr id="1028" name="Rectangle 3"/>
          <p:cNvSpPr>
            <a:spLocks noGrp="1" noChangeArrowheads="1"/>
          </p:cNvSpPr>
          <p:nvPr>
            <p:ph type="body" sz="half" idx="4294967295"/>
            <p:custDataLst>
              <p:tags r:id="rId3"/>
            </p:custDataLst>
          </p:nvPr>
        </p:nvSpPr>
        <p:spPr>
          <a:xfrm>
            <a:off x="0" y="1219200"/>
            <a:ext cx="4800600" cy="4953000"/>
          </a:xfrm>
        </p:spPr>
        <p:txBody>
          <a:bodyPr/>
          <a:lstStyle/>
          <a:p>
            <a:pPr>
              <a:lnSpc>
                <a:spcPct val="90000"/>
              </a:lnSpc>
            </a:pPr>
            <a:r>
              <a:rPr lang="en-US" sz="2400" dirty="0" smtClean="0">
                <a:latin typeface="+mj-lt"/>
              </a:rPr>
              <a:t>Micro-architecture: how to implement an architecture in hardware</a:t>
            </a:r>
          </a:p>
          <a:p>
            <a:pPr>
              <a:lnSpc>
                <a:spcPct val="90000"/>
              </a:lnSpc>
            </a:pPr>
            <a:r>
              <a:rPr lang="en-US" sz="2400" dirty="0" smtClean="0">
                <a:latin typeface="+mj-lt"/>
              </a:rPr>
              <a:t>Processor:</a:t>
            </a:r>
          </a:p>
          <a:p>
            <a:pPr lvl="1">
              <a:lnSpc>
                <a:spcPct val="90000"/>
              </a:lnSpc>
            </a:pPr>
            <a:r>
              <a:rPr lang="en-US" sz="2000" dirty="0" err="1" smtClean="0">
                <a:latin typeface="+mj-lt"/>
              </a:rPr>
              <a:t>Datapath</a:t>
            </a:r>
            <a:r>
              <a:rPr lang="en-US" sz="2000" dirty="0" smtClean="0">
                <a:latin typeface="+mj-lt"/>
              </a:rPr>
              <a:t>: functional blocks</a:t>
            </a:r>
          </a:p>
          <a:p>
            <a:pPr lvl="1">
              <a:lnSpc>
                <a:spcPct val="90000"/>
              </a:lnSpc>
            </a:pPr>
            <a:r>
              <a:rPr lang="en-US" sz="2000" dirty="0" smtClean="0">
                <a:latin typeface="+mj-lt"/>
              </a:rPr>
              <a:t>Control: control signals</a:t>
            </a:r>
          </a:p>
        </p:txBody>
      </p:sp>
      <p:graphicFrame>
        <p:nvGraphicFramePr>
          <p:cNvPr id="1026" name="Object 6"/>
          <p:cNvGraphicFramePr>
            <a:graphicFrameLocks noGrp="1" noChangeAspect="1"/>
          </p:cNvGraphicFramePr>
          <p:nvPr>
            <p:ph sz="half" idx="4294967295"/>
            <p:custDataLst>
              <p:tags r:id="rId4"/>
            </p:custDataLst>
            <p:extLst>
              <p:ext uri="{D42A27DB-BD31-4B8C-83A1-F6EECF244321}">
                <p14:modId xmlns:p14="http://schemas.microsoft.com/office/powerpoint/2010/main" val="2784148015"/>
              </p:ext>
            </p:extLst>
          </p:nvPr>
        </p:nvGraphicFramePr>
        <p:xfrm>
          <a:off x="6781800" y="1181100"/>
          <a:ext cx="2222500" cy="4953000"/>
        </p:xfrm>
        <a:graphic>
          <a:graphicData uri="http://schemas.openxmlformats.org/presentationml/2006/ole">
            <mc:AlternateContent xmlns:mc="http://schemas.openxmlformats.org/markup-compatibility/2006">
              <mc:Choice xmlns:v="urn:schemas-microsoft-com:vml" Requires="v">
                <p:oleObj spid="_x0000_s1042" name="VISIO" r:id="rId7" imgW="1866600" imgH="4161600" progId="Visio.Drawing.11">
                  <p:embed/>
                </p:oleObj>
              </mc:Choice>
              <mc:Fallback>
                <p:oleObj name="VISIO" r:id="rId7" imgW="1866600" imgH="4161600" progId="Visio.Drawing.11">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1800" y="1181100"/>
                        <a:ext cx="2222500" cy="495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Moon 4"/>
          <p:cNvSpPr/>
          <p:nvPr/>
        </p:nvSpPr>
        <p:spPr>
          <a:xfrm>
            <a:off x="6324600" y="2438400"/>
            <a:ext cx="457200" cy="1335617"/>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726106" y="2438400"/>
            <a:ext cx="1451038" cy="369332"/>
          </a:xfrm>
          <a:prstGeom prst="rect">
            <a:avLst/>
          </a:prstGeom>
          <a:noFill/>
        </p:spPr>
        <p:txBody>
          <a:bodyPr wrap="none" rtlCol="0">
            <a:spAutoFit/>
          </a:bodyPr>
          <a:lstStyle/>
          <a:p>
            <a:r>
              <a:rPr lang="en-US" dirty="0" smtClean="0">
                <a:solidFill>
                  <a:srgbClr val="FF0000"/>
                </a:solidFill>
              </a:rPr>
              <a:t>This Course</a:t>
            </a:r>
            <a:endParaRPr lang="en-US" dirty="0">
              <a:solidFill>
                <a:srgbClr val="FF0000"/>
              </a:solidFill>
            </a:endParaRPr>
          </a:p>
        </p:txBody>
      </p:sp>
      <p:sp>
        <p:nvSpPr>
          <p:cNvPr id="7" name="Right Arrow 6"/>
          <p:cNvSpPr/>
          <p:nvPr/>
        </p:nvSpPr>
        <p:spPr>
          <a:xfrm>
            <a:off x="5181600" y="30480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p:txBody>
          <a:bodyPr>
            <a:normAutofit/>
          </a:bodyPr>
          <a:lstStyle/>
          <a:p>
            <a:r>
              <a:rPr lang="en-US" sz="3600" dirty="0" smtClean="0">
                <a:solidFill>
                  <a:srgbClr val="C00000"/>
                </a:solidFill>
                <a:ea typeface="ＭＳ Ｐゴシック" pitchFamily="34" charset="-128"/>
              </a:rPr>
              <a:t>What is Computer Architecture?</a:t>
            </a:r>
          </a:p>
        </p:txBody>
      </p:sp>
      <p:sp>
        <p:nvSpPr>
          <p:cNvPr id="66562" name="Content Placeholder 2"/>
          <p:cNvSpPr>
            <a:spLocks noGrp="1"/>
          </p:cNvSpPr>
          <p:nvPr>
            <p:ph idx="1"/>
          </p:nvPr>
        </p:nvSpPr>
        <p:spPr>
          <a:xfrm>
            <a:off x="228600" y="996950"/>
            <a:ext cx="8610600" cy="5194300"/>
          </a:xfrm>
        </p:spPr>
        <p:txBody>
          <a:bodyPr>
            <a:normAutofit lnSpcReduction="10000"/>
          </a:bodyPr>
          <a:lstStyle/>
          <a:p>
            <a:endParaRPr lang="en-US" dirty="0" smtClean="0">
              <a:latin typeface="+mj-lt"/>
              <a:ea typeface="ＭＳ Ｐゴシック" pitchFamily="34" charset="-128"/>
            </a:endParaRPr>
          </a:p>
          <a:p>
            <a:r>
              <a:rPr lang="en-US" dirty="0" smtClean="0">
                <a:latin typeface="+mj-lt"/>
                <a:ea typeface="ＭＳ Ｐゴシック" pitchFamily="34" charset="-128"/>
              </a:rPr>
              <a:t>The science and art of designing, selecting, and interconnecting hardware components and designing the hardware/software interface to create a computing system that meets functional, performance, energy consumption, cost, and other specific goals. </a:t>
            </a:r>
          </a:p>
          <a:p>
            <a:endParaRPr lang="en-US" dirty="0" smtClean="0">
              <a:latin typeface="+mj-lt"/>
              <a:ea typeface="ＭＳ Ｐゴシック" pitchFamily="34" charset="-128"/>
            </a:endParaRPr>
          </a:p>
          <a:p>
            <a:r>
              <a:rPr lang="en-US" dirty="0" smtClean="0">
                <a:latin typeface="+mj-lt"/>
                <a:ea typeface="ＭＳ Ｐゴシック" pitchFamily="34" charset="-128"/>
              </a:rPr>
              <a:t>We will soon distinguish between the terms </a:t>
            </a:r>
            <a:r>
              <a:rPr lang="en-US" i="1" dirty="0" smtClean="0">
                <a:latin typeface="+mj-lt"/>
                <a:ea typeface="ＭＳ Ｐゴシック" pitchFamily="34" charset="-128"/>
              </a:rPr>
              <a:t>architecture</a:t>
            </a:r>
            <a:r>
              <a:rPr lang="en-US" dirty="0" smtClean="0">
                <a:latin typeface="+mj-lt"/>
                <a:ea typeface="ＭＳ Ｐゴシック" pitchFamily="34" charset="-128"/>
              </a:rPr>
              <a:t>, and </a:t>
            </a:r>
            <a:r>
              <a:rPr lang="en-US" i="1" dirty="0" smtClean="0">
                <a:latin typeface="+mj-lt"/>
                <a:ea typeface="ＭＳ Ｐゴシック" pitchFamily="34" charset="-128"/>
              </a:rPr>
              <a:t>microarchitecture</a:t>
            </a:r>
            <a:r>
              <a:rPr lang="en-US" dirty="0" smtClean="0">
                <a:latin typeface="+mj-lt"/>
                <a:ea typeface="ＭＳ Ｐゴシック" pitchFamily="34" charset="-128"/>
              </a:rPr>
              <a:t>.</a:t>
            </a:r>
          </a:p>
        </p:txBody>
      </p:sp>
      <p:sp>
        <p:nvSpPr>
          <p:cNvPr id="6656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759A855-0236-4209-8595-653B27FE8031}" type="slidenum">
              <a:rPr lang="en-US" sz="1600">
                <a:solidFill>
                  <a:srgbClr val="000000"/>
                </a:solidFill>
                <a:latin typeface="Garamond" pitchFamily="18" charset="0"/>
              </a:rPr>
              <a:pPr eaLnBrk="1" hangingPunct="1"/>
              <a:t>39</a:t>
            </a:fld>
            <a:endParaRPr lang="en-US" sz="1600">
              <a:solidFill>
                <a:srgbClr val="000000"/>
              </a:solidFill>
              <a:latin typeface="Garamond" pitchFamily="18" charset="0"/>
            </a:endParaRPr>
          </a:p>
        </p:txBody>
      </p:sp>
    </p:spTree>
    <p:extLst>
      <p:ext uri="{BB962C8B-B14F-4D97-AF65-F5344CB8AC3E}">
        <p14:creationId xmlns:p14="http://schemas.microsoft.com/office/powerpoint/2010/main" val="1100238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a:t>
            </a:r>
            <a:r>
              <a:rPr lang="en-US" dirty="0" smtClean="0"/>
              <a:t>Policy(CS321)</a:t>
            </a:r>
            <a:endParaRPr lang="en-US" dirty="0"/>
          </a:p>
        </p:txBody>
      </p:sp>
      <p:sp>
        <p:nvSpPr>
          <p:cNvPr id="3" name="Content Placeholder 2"/>
          <p:cNvSpPr>
            <a:spLocks noGrp="1"/>
          </p:cNvSpPr>
          <p:nvPr>
            <p:ph idx="1"/>
          </p:nvPr>
        </p:nvSpPr>
        <p:spPr/>
        <p:txBody>
          <a:bodyPr>
            <a:normAutofit/>
          </a:bodyPr>
          <a:lstStyle/>
          <a:p>
            <a:r>
              <a:rPr lang="en-US" sz="2800" dirty="0" smtClean="0">
                <a:latin typeface="+mj-lt"/>
              </a:rPr>
              <a:t>Assignments</a:t>
            </a:r>
          </a:p>
          <a:p>
            <a:pPr>
              <a:buNone/>
            </a:pPr>
            <a:r>
              <a:rPr lang="en-US" sz="2800" dirty="0" smtClean="0">
                <a:latin typeface="+mj-lt"/>
              </a:rPr>
              <a:t>	 &amp; Quizzes : </a:t>
            </a:r>
            <a:r>
              <a:rPr lang="en-US" sz="2800" dirty="0" smtClean="0">
                <a:solidFill>
                  <a:schemeClr val="accent6">
                    <a:lumMod val="50000"/>
                  </a:schemeClr>
                </a:solidFill>
                <a:latin typeface="+mj-lt"/>
              </a:rPr>
              <a:t>30%</a:t>
            </a:r>
          </a:p>
          <a:p>
            <a:r>
              <a:rPr lang="en-US" sz="2800" dirty="0" smtClean="0">
                <a:latin typeface="+mj-lt"/>
              </a:rPr>
              <a:t> </a:t>
            </a:r>
            <a:r>
              <a:rPr lang="en-US" sz="2800" dirty="0" smtClean="0">
                <a:solidFill>
                  <a:schemeClr val="accent6">
                    <a:lumMod val="50000"/>
                  </a:schemeClr>
                </a:solidFill>
                <a:latin typeface="+mj-lt"/>
              </a:rPr>
              <a:t>Mid‐</a:t>
            </a:r>
            <a:r>
              <a:rPr lang="en-US" sz="2800" dirty="0" err="1" smtClean="0">
                <a:solidFill>
                  <a:schemeClr val="accent6">
                    <a:lumMod val="50000"/>
                  </a:schemeClr>
                </a:solidFill>
                <a:latin typeface="+mj-lt"/>
              </a:rPr>
              <a:t>Sem</a:t>
            </a:r>
            <a:r>
              <a:rPr lang="en-US" sz="2800" dirty="0" smtClean="0">
                <a:solidFill>
                  <a:schemeClr val="accent6">
                    <a:lumMod val="50000"/>
                  </a:schemeClr>
                </a:solidFill>
                <a:latin typeface="+mj-lt"/>
              </a:rPr>
              <a:t>   : 15%</a:t>
            </a:r>
          </a:p>
          <a:p>
            <a:r>
              <a:rPr lang="en-US" sz="2800" dirty="0" smtClean="0">
                <a:solidFill>
                  <a:schemeClr val="accent6">
                    <a:lumMod val="50000"/>
                  </a:schemeClr>
                </a:solidFill>
                <a:latin typeface="+mj-lt"/>
              </a:rPr>
              <a:t> End‐</a:t>
            </a:r>
            <a:r>
              <a:rPr lang="en-US" sz="2800" dirty="0" err="1" smtClean="0">
                <a:solidFill>
                  <a:schemeClr val="accent6">
                    <a:lumMod val="50000"/>
                  </a:schemeClr>
                </a:solidFill>
                <a:latin typeface="+mj-lt"/>
              </a:rPr>
              <a:t>Sem</a:t>
            </a:r>
            <a:r>
              <a:rPr lang="en-US" sz="2800" dirty="0" smtClean="0">
                <a:solidFill>
                  <a:schemeClr val="accent6">
                    <a:lumMod val="50000"/>
                  </a:schemeClr>
                </a:solidFill>
                <a:latin typeface="+mj-lt"/>
              </a:rPr>
              <a:t>   : 35%</a:t>
            </a:r>
          </a:p>
          <a:p>
            <a:r>
              <a:rPr lang="en-US" sz="2800" dirty="0" smtClean="0">
                <a:solidFill>
                  <a:schemeClr val="accent6">
                    <a:lumMod val="50000"/>
                  </a:schemeClr>
                </a:solidFill>
                <a:latin typeface="+mj-lt"/>
              </a:rPr>
              <a:t>Mini Project:20 %</a:t>
            </a:r>
          </a:p>
          <a:p>
            <a:endParaRPr lang="en-US" sz="2800" dirty="0" smtClean="0"/>
          </a:p>
          <a:p>
            <a:pPr>
              <a:buNone/>
            </a:pPr>
            <a:endParaRPr lang="en-US" sz="2800" dirty="0" smtClean="0"/>
          </a:p>
          <a:p>
            <a:endParaRPr lang="en-US" sz="2800" dirty="0" smtClean="0"/>
          </a:p>
          <a:p>
            <a:endParaRPr lang="en-US" sz="2800" dirty="0"/>
          </a:p>
        </p:txBody>
      </p:sp>
    </p:spTree>
    <p:extLst>
      <p:ext uri="{BB962C8B-B14F-4D97-AF65-F5344CB8AC3E}">
        <p14:creationId xmlns:p14="http://schemas.microsoft.com/office/powerpoint/2010/main" val="3131727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457200" y="274638"/>
            <a:ext cx="8229600" cy="487362"/>
          </a:xfrm>
        </p:spPr>
        <p:txBody>
          <a:bodyPr>
            <a:normAutofit fontScale="90000"/>
          </a:bodyPr>
          <a:lstStyle/>
          <a:p>
            <a:r>
              <a:rPr lang="en-US" sz="3100" dirty="0" smtClean="0">
                <a:solidFill>
                  <a:srgbClr val="C00000"/>
                </a:solidFill>
                <a:ea typeface="ＭＳ Ｐゴシック" pitchFamily="34" charset="-128"/>
              </a:rPr>
              <a:t>Why Study Computer Architecture</a:t>
            </a:r>
            <a:r>
              <a:rPr lang="en-US" dirty="0" smtClean="0">
                <a:ea typeface="ＭＳ Ｐゴシック" pitchFamily="34" charset="-128"/>
              </a:rPr>
              <a:t>?</a:t>
            </a:r>
          </a:p>
        </p:txBody>
      </p:sp>
      <p:sp>
        <p:nvSpPr>
          <p:cNvPr id="70658" name="Content Placeholder 2"/>
          <p:cNvSpPr>
            <a:spLocks noGrp="1"/>
          </p:cNvSpPr>
          <p:nvPr>
            <p:ph idx="1"/>
          </p:nvPr>
        </p:nvSpPr>
        <p:spPr>
          <a:xfrm>
            <a:off x="228600" y="996950"/>
            <a:ext cx="8804275" cy="5194300"/>
          </a:xfrm>
        </p:spPr>
        <p:txBody>
          <a:bodyPr>
            <a:normAutofit fontScale="92500" lnSpcReduction="20000"/>
          </a:bodyPr>
          <a:lstStyle/>
          <a:p>
            <a:r>
              <a:rPr lang="en-US" dirty="0" smtClean="0">
                <a:solidFill>
                  <a:srgbClr val="FF0000"/>
                </a:solidFill>
                <a:latin typeface="+mj-lt"/>
                <a:ea typeface="ＭＳ Ｐゴシック" pitchFamily="34" charset="-128"/>
              </a:rPr>
              <a:t>Enable better systems</a:t>
            </a:r>
            <a:r>
              <a:rPr lang="en-US" dirty="0" smtClean="0">
                <a:latin typeface="+mj-lt"/>
                <a:ea typeface="ＭＳ Ｐゴシック" pitchFamily="34" charset="-128"/>
              </a:rPr>
              <a:t>: make computers </a:t>
            </a:r>
            <a:r>
              <a:rPr lang="en-US" dirty="0" smtClean="0">
                <a:solidFill>
                  <a:srgbClr val="0000FF"/>
                </a:solidFill>
                <a:latin typeface="+mj-lt"/>
                <a:ea typeface="ＭＳ Ｐゴシック" pitchFamily="34" charset="-128"/>
              </a:rPr>
              <a:t>faster, cheaper, smaller, more reliable, …</a:t>
            </a:r>
          </a:p>
          <a:p>
            <a:pPr lvl="1"/>
            <a:r>
              <a:rPr lang="en-US" sz="2000" dirty="0" smtClean="0">
                <a:latin typeface="+mj-lt"/>
                <a:ea typeface="ＭＳ Ｐゴシック" pitchFamily="34" charset="-128"/>
              </a:rPr>
              <a:t>By exploiting advances and changes in underlying technology/circuits</a:t>
            </a:r>
          </a:p>
          <a:p>
            <a:pPr lvl="1"/>
            <a:endParaRPr lang="en-US" dirty="0" smtClean="0">
              <a:latin typeface="+mj-lt"/>
              <a:ea typeface="ＭＳ Ｐゴシック" pitchFamily="34" charset="-128"/>
            </a:endParaRPr>
          </a:p>
          <a:p>
            <a:r>
              <a:rPr lang="en-US" dirty="0" smtClean="0">
                <a:solidFill>
                  <a:srgbClr val="FF0000"/>
                </a:solidFill>
                <a:latin typeface="+mj-lt"/>
                <a:ea typeface="ＭＳ Ｐゴシック" pitchFamily="34" charset="-128"/>
              </a:rPr>
              <a:t>Enable new applications</a:t>
            </a:r>
          </a:p>
          <a:p>
            <a:pPr lvl="1"/>
            <a:r>
              <a:rPr lang="en-US" sz="2000" dirty="0" smtClean="0">
                <a:latin typeface="+mj-lt"/>
                <a:ea typeface="ＭＳ Ｐゴシック" pitchFamily="34" charset="-128"/>
              </a:rPr>
              <a:t>Life-like 3D visualization 20 years ago?</a:t>
            </a:r>
          </a:p>
          <a:p>
            <a:pPr lvl="1"/>
            <a:r>
              <a:rPr lang="en-US" sz="2000" dirty="0" smtClean="0">
                <a:latin typeface="+mj-lt"/>
                <a:ea typeface="ＭＳ Ｐゴシック" pitchFamily="34" charset="-128"/>
              </a:rPr>
              <a:t>Virtual reality?</a:t>
            </a:r>
          </a:p>
          <a:p>
            <a:pPr marL="457200" lvl="1" indent="0">
              <a:buNone/>
            </a:pPr>
            <a:endParaRPr lang="en-US" sz="2000" dirty="0" smtClean="0">
              <a:latin typeface="+mj-lt"/>
              <a:ea typeface="ＭＳ Ｐゴシック" pitchFamily="34" charset="-128"/>
            </a:endParaRPr>
          </a:p>
          <a:p>
            <a:pPr lvl="1"/>
            <a:endParaRPr lang="en-US" dirty="0" smtClean="0">
              <a:latin typeface="+mj-lt"/>
              <a:ea typeface="ＭＳ Ｐゴシック" pitchFamily="34" charset="-128"/>
            </a:endParaRPr>
          </a:p>
          <a:p>
            <a:r>
              <a:rPr lang="en-US" dirty="0" smtClean="0">
                <a:solidFill>
                  <a:srgbClr val="FF0000"/>
                </a:solidFill>
                <a:latin typeface="+mj-lt"/>
                <a:ea typeface="ＭＳ Ｐゴシック" pitchFamily="34" charset="-128"/>
              </a:rPr>
              <a:t>Enable better solutions </a:t>
            </a:r>
            <a:r>
              <a:rPr lang="en-US" dirty="0" smtClean="0">
                <a:latin typeface="+mj-lt"/>
                <a:ea typeface="ＭＳ Ｐゴシック" pitchFamily="34" charset="-128"/>
              </a:rPr>
              <a:t>to problems</a:t>
            </a:r>
          </a:p>
          <a:p>
            <a:pPr lvl="1"/>
            <a:r>
              <a:rPr lang="en-US" sz="1800" dirty="0" smtClean="0">
                <a:latin typeface="+mj-lt"/>
                <a:ea typeface="ＭＳ Ｐゴシック" pitchFamily="34" charset="-128"/>
              </a:rPr>
              <a:t>Software innovation is built into trends and changes in computer architecture </a:t>
            </a:r>
          </a:p>
          <a:p>
            <a:pPr lvl="2"/>
            <a:r>
              <a:rPr lang="en-US" sz="1800" dirty="0" smtClean="0">
                <a:latin typeface="+mj-lt"/>
                <a:ea typeface="ＭＳ Ｐゴシック" pitchFamily="34" charset="-128"/>
              </a:rPr>
              <a:t>&gt; 50% performance improvement per year has enabled </a:t>
            </a:r>
          </a:p>
          <a:p>
            <a:pPr lvl="2"/>
            <a:endParaRPr lang="en-US" dirty="0" smtClean="0">
              <a:latin typeface="+mj-lt"/>
              <a:ea typeface="ＭＳ Ｐゴシック" pitchFamily="34" charset="-128"/>
            </a:endParaRPr>
          </a:p>
          <a:p>
            <a:r>
              <a:rPr lang="en-US" dirty="0" smtClean="0">
                <a:solidFill>
                  <a:srgbClr val="FF0000"/>
                </a:solidFill>
                <a:latin typeface="+mj-lt"/>
                <a:ea typeface="ＭＳ Ｐゴシック" pitchFamily="34" charset="-128"/>
              </a:rPr>
              <a:t>Understand why computers work the way they do</a:t>
            </a:r>
          </a:p>
        </p:txBody>
      </p:sp>
      <p:sp>
        <p:nvSpPr>
          <p:cNvPr id="7065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D824386-ED9D-4C13-B0F0-1FE426147625}" type="slidenum">
              <a:rPr lang="en-US" sz="1600">
                <a:solidFill>
                  <a:srgbClr val="000000"/>
                </a:solidFill>
                <a:latin typeface="Garamond" pitchFamily="18" charset="0"/>
              </a:rPr>
              <a:pPr eaLnBrk="1" hangingPunct="1"/>
              <a:t>40</a:t>
            </a:fld>
            <a:endParaRPr lang="en-US" sz="1600">
              <a:solidFill>
                <a:srgbClr val="000000"/>
              </a:solidFill>
              <a:latin typeface="Garamond" pitchFamily="18" charset="0"/>
            </a:endParaRPr>
          </a:p>
        </p:txBody>
      </p:sp>
    </p:spTree>
    <p:extLst>
      <p:ext uri="{BB962C8B-B14F-4D97-AF65-F5344CB8AC3E}">
        <p14:creationId xmlns:p14="http://schemas.microsoft.com/office/powerpoint/2010/main" val="40998187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457200" y="274638"/>
            <a:ext cx="8229600" cy="868362"/>
          </a:xfrm>
        </p:spPr>
        <p:txBody>
          <a:bodyPr>
            <a:normAutofit/>
          </a:bodyPr>
          <a:lstStyle/>
          <a:p>
            <a:r>
              <a:rPr lang="en-US" sz="4000" dirty="0" smtClean="0">
                <a:solidFill>
                  <a:srgbClr val="C00000"/>
                </a:solidFill>
                <a:ea typeface="ＭＳ Ｐゴシック" pitchFamily="34" charset="-128"/>
              </a:rPr>
              <a:t>Computer Architecture Today</a:t>
            </a:r>
          </a:p>
        </p:txBody>
      </p:sp>
      <p:sp>
        <p:nvSpPr>
          <p:cNvPr id="3" name="Content Placeholder 2"/>
          <p:cNvSpPr>
            <a:spLocks noGrp="1"/>
          </p:cNvSpPr>
          <p:nvPr>
            <p:ph idx="1"/>
          </p:nvPr>
        </p:nvSpPr>
        <p:spPr>
          <a:xfrm>
            <a:off x="228600" y="996950"/>
            <a:ext cx="8763000" cy="5194300"/>
          </a:xfrm>
        </p:spPr>
        <p:txBody>
          <a:bodyPr>
            <a:normAutofit/>
          </a:bodyPr>
          <a:lstStyle/>
          <a:p>
            <a:r>
              <a:rPr lang="en-US" sz="2800" dirty="0" smtClean="0">
                <a:solidFill>
                  <a:srgbClr val="0000FF"/>
                </a:solidFill>
                <a:latin typeface="+mj-lt"/>
                <a:ea typeface="ＭＳ Ｐゴシック" pitchFamily="34" charset="-128"/>
              </a:rPr>
              <a:t>Today is a very exciting time to study computer architecture</a:t>
            </a:r>
            <a:endParaRPr lang="en-US" sz="2800" dirty="0" smtClean="0">
              <a:latin typeface="+mj-lt"/>
              <a:ea typeface="ＭＳ Ｐゴシック" pitchFamily="34" charset="-128"/>
            </a:endParaRPr>
          </a:p>
          <a:p>
            <a:r>
              <a:rPr lang="en-US" sz="2800" dirty="0" smtClean="0">
                <a:latin typeface="+mj-lt"/>
                <a:ea typeface="ＭＳ Ｐゴシック" pitchFamily="34" charset="-128"/>
              </a:rPr>
              <a:t>Industry is in a large paradigm shift (to multi-core)</a:t>
            </a:r>
          </a:p>
          <a:p>
            <a:r>
              <a:rPr lang="en-US" sz="2800" dirty="0" smtClean="0">
                <a:latin typeface="+mj-lt"/>
                <a:ea typeface="ＭＳ Ｐゴシック" pitchFamily="34" charset="-128"/>
              </a:rPr>
              <a:t>Many problems motivating and caused by the shift</a:t>
            </a:r>
          </a:p>
          <a:p>
            <a:pPr lvl="1"/>
            <a:r>
              <a:rPr lang="en-US" dirty="0" smtClean="0">
                <a:latin typeface="+mj-lt"/>
                <a:ea typeface="ＭＳ Ｐゴシック" pitchFamily="34" charset="-128"/>
              </a:rPr>
              <a:t>Power/energy constraints </a:t>
            </a:r>
          </a:p>
          <a:p>
            <a:pPr lvl="1"/>
            <a:r>
              <a:rPr lang="en-US" dirty="0" smtClean="0">
                <a:latin typeface="+mj-lt"/>
                <a:ea typeface="ＭＳ Ｐゴシック" pitchFamily="34" charset="-128"/>
              </a:rPr>
              <a:t>Complexity of design </a:t>
            </a:r>
            <a:r>
              <a:rPr lang="en-US" dirty="0" smtClean="0">
                <a:latin typeface="+mj-lt"/>
                <a:ea typeface="ＭＳ Ｐゴシック" pitchFamily="34" charset="-128"/>
                <a:sym typeface="Wingdings" pitchFamily="2" charset="2"/>
              </a:rPr>
              <a:t> multi-core</a:t>
            </a:r>
            <a:endParaRPr lang="en-US" dirty="0" smtClean="0">
              <a:latin typeface="+mj-lt"/>
              <a:ea typeface="ＭＳ Ｐゴシック" pitchFamily="34" charset="-128"/>
            </a:endParaRPr>
          </a:p>
          <a:p>
            <a:pPr lvl="1"/>
            <a:r>
              <a:rPr lang="en-US" dirty="0" smtClean="0">
                <a:latin typeface="+mj-lt"/>
                <a:ea typeface="ＭＳ Ｐゴシック" pitchFamily="34" charset="-128"/>
              </a:rPr>
              <a:t>Technology scaling </a:t>
            </a:r>
            <a:r>
              <a:rPr lang="en-US" dirty="0" smtClean="0">
                <a:latin typeface="+mj-lt"/>
                <a:ea typeface="ＭＳ Ｐゴシック" pitchFamily="34" charset="-128"/>
                <a:sym typeface="Wingdings" pitchFamily="2" charset="2"/>
              </a:rPr>
              <a:t> new technologies</a:t>
            </a:r>
            <a:endParaRPr lang="en-US" dirty="0" smtClean="0">
              <a:latin typeface="+mj-lt"/>
              <a:ea typeface="ＭＳ Ｐゴシック" pitchFamily="34" charset="-128"/>
            </a:endParaRPr>
          </a:p>
          <a:p>
            <a:pPr lvl="1"/>
            <a:r>
              <a:rPr lang="en-US" dirty="0" smtClean="0">
                <a:latin typeface="+mj-lt"/>
                <a:ea typeface="ＭＳ Ｐゴシック" pitchFamily="34" charset="-128"/>
              </a:rPr>
              <a:t>Memory wall/gap</a:t>
            </a:r>
          </a:p>
          <a:p>
            <a:pPr lvl="1"/>
            <a:r>
              <a:rPr lang="en-US" dirty="0" smtClean="0">
                <a:latin typeface="+mj-lt"/>
                <a:ea typeface="ＭＳ Ｐゴシック" pitchFamily="34" charset="-128"/>
              </a:rPr>
              <a:t>Reliability wall/issues</a:t>
            </a:r>
          </a:p>
          <a:p>
            <a:pPr lvl="1"/>
            <a:r>
              <a:rPr lang="en-US" dirty="0" smtClean="0">
                <a:latin typeface="+mj-lt"/>
                <a:ea typeface="ＭＳ Ｐゴシック" pitchFamily="34" charset="-128"/>
              </a:rPr>
              <a:t>Programmability wall/problem</a:t>
            </a:r>
          </a:p>
          <a:p>
            <a:pPr lvl="1"/>
            <a:endParaRPr lang="en-US" dirty="0" smtClean="0">
              <a:ea typeface="ＭＳ Ｐゴシック" pitchFamily="34" charset="-128"/>
            </a:endParaRPr>
          </a:p>
        </p:txBody>
      </p:sp>
      <p:sp>
        <p:nvSpPr>
          <p:cNvPr id="7168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ABBA708-28A9-49E5-9305-3F4BCCFB1EDB}" type="slidenum">
              <a:rPr lang="en-US" sz="1600">
                <a:solidFill>
                  <a:srgbClr val="000000"/>
                </a:solidFill>
                <a:latin typeface="Garamond" pitchFamily="18" charset="0"/>
              </a:rPr>
              <a:pPr eaLnBrk="1" hangingPunct="1"/>
              <a:t>41</a:t>
            </a:fld>
            <a:endParaRPr lang="en-US" sz="1600">
              <a:solidFill>
                <a:srgbClr val="000000"/>
              </a:solidFill>
              <a:latin typeface="Garamond" pitchFamily="18" charset="0"/>
            </a:endParaRPr>
          </a:p>
        </p:txBody>
      </p:sp>
    </p:spTree>
    <p:extLst>
      <p:ext uri="{BB962C8B-B14F-4D97-AF65-F5344CB8AC3E}">
        <p14:creationId xmlns:p14="http://schemas.microsoft.com/office/powerpoint/2010/main" val="12890435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457200" y="274638"/>
            <a:ext cx="8229600" cy="792162"/>
          </a:xfrm>
        </p:spPr>
        <p:txBody>
          <a:bodyPr/>
          <a:lstStyle/>
          <a:p>
            <a:r>
              <a:rPr lang="en-US" dirty="0" smtClean="0">
                <a:solidFill>
                  <a:srgbClr val="C00000"/>
                </a:solidFill>
                <a:ea typeface="ＭＳ Ｐゴシック" pitchFamily="34" charset="-128"/>
              </a:rPr>
              <a:t>What is A Computer?</a:t>
            </a:r>
          </a:p>
        </p:txBody>
      </p:sp>
      <p:sp>
        <p:nvSpPr>
          <p:cNvPr id="3" name="Content Placeholder 2"/>
          <p:cNvSpPr>
            <a:spLocks noGrp="1"/>
          </p:cNvSpPr>
          <p:nvPr>
            <p:ph idx="1"/>
          </p:nvPr>
        </p:nvSpPr>
        <p:spPr>
          <a:xfrm>
            <a:off x="228600" y="996950"/>
            <a:ext cx="8610600" cy="5194300"/>
          </a:xfrm>
        </p:spPr>
        <p:txBody>
          <a:bodyPr/>
          <a:lstStyle/>
          <a:p>
            <a:r>
              <a:rPr lang="en-US" dirty="0" smtClean="0">
                <a:latin typeface="+mj-lt"/>
                <a:ea typeface="ＭＳ Ｐゴシック" pitchFamily="34" charset="-128"/>
              </a:rPr>
              <a:t>Three key </a:t>
            </a:r>
            <a:r>
              <a:rPr lang="en-US" dirty="0" smtClean="0">
                <a:latin typeface="+mj-lt"/>
                <a:ea typeface="ＭＳ Ｐゴシック" pitchFamily="34" charset="-128"/>
              </a:rPr>
              <a:t>components</a:t>
            </a:r>
            <a:endParaRPr lang="en-US" sz="1400" dirty="0" smtClean="0">
              <a:latin typeface="+mj-lt"/>
              <a:ea typeface="ＭＳ Ｐゴシック" pitchFamily="34" charset="-128"/>
            </a:endParaRPr>
          </a:p>
          <a:p>
            <a:r>
              <a:rPr lang="en-US" dirty="0" smtClean="0">
                <a:latin typeface="+mj-lt"/>
                <a:ea typeface="ＭＳ Ｐゴシック" pitchFamily="34" charset="-128"/>
              </a:rPr>
              <a:t>Computation</a:t>
            </a:r>
          </a:p>
          <a:p>
            <a:r>
              <a:rPr lang="en-US" dirty="0" smtClean="0">
                <a:latin typeface="+mj-lt"/>
                <a:ea typeface="ＭＳ Ｐゴシック" pitchFamily="34" charset="-128"/>
              </a:rPr>
              <a:t>Communication</a:t>
            </a:r>
          </a:p>
          <a:p>
            <a:r>
              <a:rPr lang="en-US" dirty="0" smtClean="0">
                <a:latin typeface="+mj-lt"/>
                <a:ea typeface="ＭＳ Ｐゴシック" pitchFamily="34" charset="-128"/>
              </a:rPr>
              <a:t>Storage (memory)</a:t>
            </a:r>
          </a:p>
          <a:p>
            <a:endParaRPr lang="en-US" dirty="0" smtClean="0">
              <a:ea typeface="ＭＳ Ｐゴシック" pitchFamily="34" charset="-128"/>
            </a:endParaRPr>
          </a:p>
        </p:txBody>
      </p:sp>
      <p:sp>
        <p:nvSpPr>
          <p:cNvPr id="3174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05D10B8-FADE-47D5-AD73-CFEC3F3DC77C}" type="slidenum">
              <a:rPr lang="en-US" sz="1600">
                <a:solidFill>
                  <a:srgbClr val="000000"/>
                </a:solidFill>
                <a:latin typeface="Garamond" pitchFamily="18" charset="0"/>
              </a:rPr>
              <a:pPr eaLnBrk="1" hangingPunct="1"/>
              <a:t>42</a:t>
            </a:fld>
            <a:endParaRPr lang="en-US" sz="1600">
              <a:solidFill>
                <a:srgbClr val="000000"/>
              </a:solidFill>
              <a:latin typeface="Garamond"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352800"/>
            <a:ext cx="7226300" cy="33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10438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dirty="0"/>
              <a:t>Typical PC </a:t>
            </a:r>
            <a:r>
              <a:rPr lang="en-US" dirty="0" smtClean="0"/>
              <a:t>Architecture: </a:t>
            </a:r>
            <a:r>
              <a:rPr lang="en-US" b="1" dirty="0" err="1" smtClean="0">
                <a:solidFill>
                  <a:srgbClr val="C00000"/>
                </a:solidFill>
              </a:rPr>
              <a:t>northbridge</a:t>
            </a:r>
            <a:r>
              <a:rPr lang="en-US" dirty="0" smtClean="0">
                <a:solidFill>
                  <a:srgbClr val="C00000"/>
                </a:solidFill>
              </a:rPr>
              <a:t> </a:t>
            </a:r>
            <a:r>
              <a:rPr lang="en-US" dirty="0" smtClean="0">
                <a:solidFill>
                  <a:srgbClr val="C00000"/>
                </a:solidFill>
              </a:rPr>
              <a:t>or </a:t>
            </a:r>
            <a:r>
              <a:rPr lang="en-US" b="1" dirty="0" smtClean="0">
                <a:solidFill>
                  <a:srgbClr val="C00000"/>
                </a:solidFill>
              </a:rPr>
              <a:t>host bridge</a:t>
            </a:r>
            <a:r>
              <a:rPr lang="en-US" dirty="0" smtClean="0">
                <a:solidFill>
                  <a:srgbClr val="C00000"/>
                </a:solidFill>
              </a:rPr>
              <a:t> </a:t>
            </a:r>
            <a:endParaRPr lang="en-US" b="1" u="sng" spc="50" dirty="0">
              <a:ln w="11430"/>
              <a:solidFill>
                <a:srgbClr val="C00000"/>
              </a:solidFill>
              <a:effectLst>
                <a:outerShdw blurRad="76200" dist="50800" dir="5400000" algn="tl" rotWithShape="0">
                  <a:srgbClr val="000000">
                    <a:alpha val="65000"/>
                  </a:srgbClr>
                </a:outerShdw>
              </a:effectLst>
            </a:endParaRPr>
          </a:p>
        </p:txBody>
      </p:sp>
      <p:pic>
        <p:nvPicPr>
          <p:cNvPr id="5" name="Content Placeholder 4" descr="Chipset_schematic.svg.png"/>
          <p:cNvPicPr>
            <a:picLocks noGrp="1" noChangeAspect="1"/>
          </p:cNvPicPr>
          <p:nvPr>
            <p:ph idx="1"/>
          </p:nvPr>
        </p:nvPicPr>
        <p:blipFill>
          <a:blip r:embed="rId2"/>
          <a:stretch>
            <a:fillRect/>
          </a:stretch>
        </p:blipFill>
        <p:spPr>
          <a:xfrm>
            <a:off x="1371600" y="1600200"/>
            <a:ext cx="3962400" cy="4688840"/>
          </a:xfrm>
        </p:spPr>
      </p:pic>
      <p:sp>
        <p:nvSpPr>
          <p:cNvPr id="6" name="Rectangle 5"/>
          <p:cNvSpPr/>
          <p:nvPr/>
        </p:nvSpPr>
        <p:spPr>
          <a:xfrm>
            <a:off x="6019800" y="2514600"/>
            <a:ext cx="2014206" cy="369332"/>
          </a:xfrm>
          <a:prstGeom prst="rect">
            <a:avLst/>
          </a:prstGeom>
        </p:spPr>
        <p:txBody>
          <a:bodyPr wrap="none">
            <a:spAutoFit/>
          </a:bodyPr>
          <a:lstStyle/>
          <a:p>
            <a:r>
              <a:rPr lang="en-US" dirty="0" smtClean="0">
                <a:hlinkClick r:id="rId3" tooltip="Front-side bus"/>
              </a:rPr>
              <a:t>front-side bus</a:t>
            </a:r>
            <a:r>
              <a:rPr lang="en-US" dirty="0" smtClean="0"/>
              <a:t> (FSB)</a:t>
            </a:r>
            <a:endParaRPr lang="en-US" dirty="0"/>
          </a:p>
        </p:txBody>
      </p:sp>
      <p:sp>
        <p:nvSpPr>
          <p:cNvPr id="7" name="Rectangle 6"/>
          <p:cNvSpPr/>
          <p:nvPr/>
        </p:nvSpPr>
        <p:spPr>
          <a:xfrm>
            <a:off x="5562600" y="4800600"/>
            <a:ext cx="1869679" cy="369332"/>
          </a:xfrm>
          <a:prstGeom prst="rect">
            <a:avLst/>
          </a:prstGeom>
        </p:spPr>
        <p:txBody>
          <a:bodyPr wrap="none">
            <a:spAutoFit/>
          </a:bodyPr>
          <a:lstStyle/>
          <a:p>
            <a:r>
              <a:rPr lang="en-US" dirty="0" smtClean="0">
                <a:hlinkClick r:id="rId4" tooltip="I/O Controller Hub"/>
              </a:rPr>
              <a:t>I/O controller hub</a:t>
            </a:r>
            <a:endParaRPr lang="en-US" dirty="0"/>
          </a:p>
        </p:txBody>
      </p:sp>
    </p:spTree>
    <p:extLst>
      <p:ext uri="{BB962C8B-B14F-4D97-AF65-F5344CB8AC3E}">
        <p14:creationId xmlns:p14="http://schemas.microsoft.com/office/powerpoint/2010/main" val="10602005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dirty="0" smtClean="0"/>
              <a:t>(Typical </a:t>
            </a:r>
            <a:r>
              <a:rPr lang="en-US" dirty="0"/>
              <a:t>PC </a:t>
            </a:r>
            <a:r>
              <a:rPr lang="en-US" dirty="0" smtClean="0"/>
              <a:t>Architecture)</a:t>
            </a:r>
            <a:r>
              <a:rPr lang="en-US" b="1" dirty="0" smtClean="0">
                <a:solidFill>
                  <a:srgbClr val="C00000"/>
                </a:solidFill>
              </a:rPr>
              <a:t/>
            </a:r>
            <a:br>
              <a:rPr lang="en-US" b="1" dirty="0" smtClean="0">
                <a:solidFill>
                  <a:srgbClr val="C00000"/>
                </a:solidFill>
              </a:rPr>
            </a:br>
            <a:r>
              <a:rPr lang="en-US" b="1" dirty="0" err="1" smtClean="0">
                <a:solidFill>
                  <a:srgbClr val="C00000"/>
                </a:solidFill>
              </a:rPr>
              <a:t>northbridge</a:t>
            </a:r>
            <a:r>
              <a:rPr lang="en-US" dirty="0" smtClean="0">
                <a:solidFill>
                  <a:srgbClr val="C00000"/>
                </a:solidFill>
              </a:rPr>
              <a:t> </a:t>
            </a:r>
            <a:r>
              <a:rPr lang="en-US" dirty="0" smtClean="0">
                <a:solidFill>
                  <a:srgbClr val="C00000"/>
                </a:solidFill>
              </a:rPr>
              <a:t>or </a:t>
            </a:r>
            <a:r>
              <a:rPr lang="en-US" b="1" dirty="0" smtClean="0">
                <a:solidFill>
                  <a:srgbClr val="C00000"/>
                </a:solidFill>
              </a:rPr>
              <a:t>host bridge</a:t>
            </a:r>
            <a:r>
              <a:rPr lang="en-US" dirty="0" smtClean="0">
                <a:solidFill>
                  <a:srgbClr val="C00000"/>
                </a:solidFill>
              </a:rPr>
              <a:t> </a:t>
            </a:r>
            <a:endParaRPr lang="en-US" b="1" u="sng" spc="50" dirty="0">
              <a:ln w="11430"/>
              <a:solidFill>
                <a:srgbClr val="C00000"/>
              </a:solidFill>
              <a:effectLst>
                <a:outerShdw blurRad="76200" dist="50800" dir="5400000" algn="tl" rotWithShape="0">
                  <a:srgbClr val="000000">
                    <a:alpha val="65000"/>
                  </a:srgbClr>
                </a:outerShdw>
              </a:effectLst>
            </a:endParaRPr>
          </a:p>
        </p:txBody>
      </p:sp>
      <p:pic>
        <p:nvPicPr>
          <p:cNvPr id="9" name="Picture 8" descr="Motherboard_diagram.svg.png"/>
          <p:cNvPicPr>
            <a:picLocks noChangeAspect="1"/>
          </p:cNvPicPr>
          <p:nvPr/>
        </p:nvPicPr>
        <p:blipFill>
          <a:blip r:embed="rId2"/>
          <a:stretch>
            <a:fillRect/>
          </a:stretch>
        </p:blipFill>
        <p:spPr>
          <a:xfrm>
            <a:off x="1219200" y="1371600"/>
            <a:ext cx="3581400" cy="5515356"/>
          </a:xfrm>
          <a:prstGeom prst="rect">
            <a:avLst/>
          </a:prstGeom>
        </p:spPr>
      </p:pic>
      <p:sp>
        <p:nvSpPr>
          <p:cNvPr id="10" name="Rectangle 9"/>
          <p:cNvSpPr/>
          <p:nvPr/>
        </p:nvSpPr>
        <p:spPr>
          <a:xfrm>
            <a:off x="5181600" y="2667000"/>
            <a:ext cx="3756798" cy="646331"/>
          </a:xfrm>
          <a:prstGeom prst="rect">
            <a:avLst/>
          </a:prstGeom>
        </p:spPr>
        <p:txBody>
          <a:bodyPr wrap="none">
            <a:spAutoFit/>
          </a:bodyPr>
          <a:lstStyle/>
          <a:p>
            <a:r>
              <a:rPr lang="en-US" b="1" dirty="0" smtClean="0"/>
              <a:t>Graphics and Memory Controller Hub</a:t>
            </a:r>
          </a:p>
          <a:p>
            <a:r>
              <a:rPr lang="en-US" dirty="0" smtClean="0"/>
              <a:t> (GMCH)</a:t>
            </a:r>
            <a:endParaRPr lang="en-US" dirty="0"/>
          </a:p>
        </p:txBody>
      </p:sp>
      <p:sp>
        <p:nvSpPr>
          <p:cNvPr id="11" name="Rectangle 10"/>
          <p:cNvSpPr/>
          <p:nvPr/>
        </p:nvSpPr>
        <p:spPr>
          <a:xfrm>
            <a:off x="5410200" y="4419600"/>
            <a:ext cx="2480038" cy="369332"/>
          </a:xfrm>
          <a:prstGeom prst="rect">
            <a:avLst/>
          </a:prstGeom>
        </p:spPr>
        <p:txBody>
          <a:bodyPr wrap="none">
            <a:spAutoFit/>
          </a:bodyPr>
          <a:lstStyle/>
          <a:p>
            <a:r>
              <a:rPr lang="en-US" b="1" dirty="0" smtClean="0"/>
              <a:t>I/O Controller Hub</a:t>
            </a:r>
            <a:r>
              <a:rPr lang="en-US" dirty="0" smtClean="0"/>
              <a:t> (</a:t>
            </a:r>
            <a:r>
              <a:rPr lang="en-US" b="1" dirty="0" smtClean="0"/>
              <a:t>ICH</a:t>
            </a:r>
            <a:r>
              <a:rPr lang="en-US" dirty="0" smtClean="0"/>
              <a:t>)</a:t>
            </a:r>
            <a:endParaRPr lang="en-US" dirty="0"/>
          </a:p>
        </p:txBody>
      </p:sp>
    </p:spTree>
    <p:extLst>
      <p:ext uri="{BB962C8B-B14F-4D97-AF65-F5344CB8AC3E}">
        <p14:creationId xmlns:p14="http://schemas.microsoft.com/office/powerpoint/2010/main" val="5434076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Intel 945 Express Chipset</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4" name="Rounded Rectangle 3"/>
          <p:cNvSpPr/>
          <p:nvPr/>
        </p:nvSpPr>
        <p:spPr>
          <a:xfrm>
            <a:off x="3200400" y="990600"/>
            <a:ext cx="2438400" cy="5334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600" b="1" dirty="0" smtClean="0"/>
              <a:t>Intel </a:t>
            </a:r>
          </a:p>
          <a:p>
            <a:pPr algn="ctr"/>
            <a:r>
              <a:rPr lang="en-US" sz="1600" b="1" dirty="0" smtClean="0"/>
              <a:t>Pentium D Processor</a:t>
            </a:r>
          </a:p>
        </p:txBody>
      </p:sp>
      <p:sp>
        <p:nvSpPr>
          <p:cNvPr id="5" name="Rounded Rectangle 4"/>
          <p:cNvSpPr/>
          <p:nvPr/>
        </p:nvSpPr>
        <p:spPr>
          <a:xfrm>
            <a:off x="6248400" y="1752600"/>
            <a:ext cx="1524000" cy="4572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smtClean="0"/>
              <a:t>DDR2</a:t>
            </a:r>
          </a:p>
        </p:txBody>
      </p:sp>
      <p:sp>
        <p:nvSpPr>
          <p:cNvPr id="6" name="Rounded Rectangle 5"/>
          <p:cNvSpPr/>
          <p:nvPr/>
        </p:nvSpPr>
        <p:spPr>
          <a:xfrm>
            <a:off x="6248400" y="2286000"/>
            <a:ext cx="1524000" cy="4572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smtClean="0"/>
              <a:t>DDR2</a:t>
            </a:r>
          </a:p>
        </p:txBody>
      </p:sp>
      <p:sp>
        <p:nvSpPr>
          <p:cNvPr id="7" name="Rounded Rectangle 6"/>
          <p:cNvSpPr/>
          <p:nvPr/>
        </p:nvSpPr>
        <p:spPr>
          <a:xfrm>
            <a:off x="6248400" y="3352800"/>
            <a:ext cx="18288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smtClean="0"/>
              <a:t>4 Serial ATA Ports </a:t>
            </a:r>
          </a:p>
        </p:txBody>
      </p:sp>
      <p:sp>
        <p:nvSpPr>
          <p:cNvPr id="8" name="Rounded Rectangle 7"/>
          <p:cNvSpPr/>
          <p:nvPr/>
        </p:nvSpPr>
        <p:spPr>
          <a:xfrm>
            <a:off x="6248400" y="4038600"/>
            <a:ext cx="1828800" cy="762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b="1" dirty="0" smtClean="0"/>
              <a:t>Integrated Matrix Storage Technology </a:t>
            </a:r>
          </a:p>
        </p:txBody>
      </p:sp>
      <p:sp>
        <p:nvSpPr>
          <p:cNvPr id="9" name="Rounded Rectangle 8"/>
          <p:cNvSpPr/>
          <p:nvPr/>
        </p:nvSpPr>
        <p:spPr>
          <a:xfrm>
            <a:off x="6324600" y="5334000"/>
            <a:ext cx="15240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smtClean="0"/>
              <a:t>6 PCI Slots</a:t>
            </a:r>
          </a:p>
        </p:txBody>
      </p:sp>
      <p:sp>
        <p:nvSpPr>
          <p:cNvPr id="10" name="Rounded Rectangle 9"/>
          <p:cNvSpPr/>
          <p:nvPr/>
        </p:nvSpPr>
        <p:spPr>
          <a:xfrm>
            <a:off x="3657600" y="6248400"/>
            <a:ext cx="1524000" cy="4572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smtClean="0"/>
              <a:t>BIOS </a:t>
            </a:r>
          </a:p>
          <a:p>
            <a:pPr algn="ctr"/>
            <a:r>
              <a:rPr lang="en-US" sz="1400" b="1" dirty="0" smtClean="0"/>
              <a:t>Support </a:t>
            </a:r>
          </a:p>
        </p:txBody>
      </p:sp>
      <p:sp>
        <p:nvSpPr>
          <p:cNvPr id="11" name="Rounded Rectangle 10"/>
          <p:cNvSpPr/>
          <p:nvPr/>
        </p:nvSpPr>
        <p:spPr>
          <a:xfrm>
            <a:off x="304800" y="1600200"/>
            <a:ext cx="1828800" cy="4572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smtClean="0"/>
              <a:t>Support for Media Ext Card</a:t>
            </a:r>
          </a:p>
        </p:txBody>
      </p:sp>
      <p:sp>
        <p:nvSpPr>
          <p:cNvPr id="12" name="Rounded Rectangle 11"/>
          <p:cNvSpPr/>
          <p:nvPr/>
        </p:nvSpPr>
        <p:spPr>
          <a:xfrm>
            <a:off x="304800" y="2286000"/>
            <a:ext cx="1828800" cy="4572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smtClean="0"/>
              <a:t>Intel GMA 950 Graphics</a:t>
            </a:r>
          </a:p>
        </p:txBody>
      </p:sp>
      <p:sp>
        <p:nvSpPr>
          <p:cNvPr id="13" name="Rounded Rectangle 12"/>
          <p:cNvSpPr/>
          <p:nvPr/>
        </p:nvSpPr>
        <p:spPr>
          <a:xfrm>
            <a:off x="304800" y="2895600"/>
            <a:ext cx="1828800" cy="4572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smtClean="0"/>
              <a:t>PCI Express*</a:t>
            </a:r>
          </a:p>
          <a:p>
            <a:pPr algn="ctr"/>
            <a:r>
              <a:rPr lang="en-US" sz="1400" b="1" dirty="0" smtClean="0"/>
              <a:t> x16 Graphics </a:t>
            </a:r>
          </a:p>
        </p:txBody>
      </p:sp>
      <p:sp>
        <p:nvSpPr>
          <p:cNvPr id="14" name="Rounded Rectangle 13"/>
          <p:cNvSpPr/>
          <p:nvPr/>
        </p:nvSpPr>
        <p:spPr>
          <a:xfrm>
            <a:off x="304800" y="3657600"/>
            <a:ext cx="1828800" cy="45720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b="1" dirty="0" smtClean="0"/>
              <a:t>Intel HD Audio </a:t>
            </a:r>
          </a:p>
        </p:txBody>
      </p:sp>
      <p:sp>
        <p:nvSpPr>
          <p:cNvPr id="15" name="Rounded Rectangle 14"/>
          <p:cNvSpPr/>
          <p:nvPr/>
        </p:nvSpPr>
        <p:spPr>
          <a:xfrm>
            <a:off x="304800" y="4267200"/>
            <a:ext cx="18288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t>8 high Speed USB Ports </a:t>
            </a:r>
          </a:p>
        </p:txBody>
      </p:sp>
      <p:sp>
        <p:nvSpPr>
          <p:cNvPr id="16" name="Rounded Rectangle 15"/>
          <p:cNvSpPr/>
          <p:nvPr/>
        </p:nvSpPr>
        <p:spPr>
          <a:xfrm>
            <a:off x="304800" y="4876800"/>
            <a:ext cx="1828800" cy="4572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t>6 PCI Express*</a:t>
            </a:r>
          </a:p>
          <a:p>
            <a:pPr algn="ctr"/>
            <a:r>
              <a:rPr lang="en-US" sz="1400" b="1" dirty="0" smtClean="0"/>
              <a:t>x1 slot </a:t>
            </a:r>
          </a:p>
        </p:txBody>
      </p:sp>
      <p:sp>
        <p:nvSpPr>
          <p:cNvPr id="17" name="Rounded Rectangle 16"/>
          <p:cNvSpPr/>
          <p:nvPr/>
        </p:nvSpPr>
        <p:spPr>
          <a:xfrm>
            <a:off x="304800" y="5486400"/>
            <a:ext cx="1828800" cy="4572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smtClean="0"/>
              <a:t>Intel Pro 100/1000 LAN </a:t>
            </a:r>
          </a:p>
        </p:txBody>
      </p:sp>
      <p:sp>
        <p:nvSpPr>
          <p:cNvPr id="18" name="Rounded Rectangle 17"/>
          <p:cNvSpPr/>
          <p:nvPr/>
        </p:nvSpPr>
        <p:spPr>
          <a:xfrm>
            <a:off x="304800" y="6096000"/>
            <a:ext cx="1828800" cy="4572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smtClean="0"/>
              <a:t>Intel Active </a:t>
            </a:r>
          </a:p>
          <a:p>
            <a:pPr algn="ctr"/>
            <a:r>
              <a:rPr lang="en-US" sz="1400" b="1" dirty="0" err="1" smtClean="0"/>
              <a:t>Mngement</a:t>
            </a:r>
            <a:r>
              <a:rPr lang="en-US" sz="1400" b="1" dirty="0" smtClean="0"/>
              <a:t> Tech. </a:t>
            </a:r>
          </a:p>
        </p:txBody>
      </p:sp>
      <p:sp>
        <p:nvSpPr>
          <p:cNvPr id="19" name="Rectangle 18"/>
          <p:cNvSpPr/>
          <p:nvPr/>
        </p:nvSpPr>
        <p:spPr>
          <a:xfrm>
            <a:off x="3200400" y="1905000"/>
            <a:ext cx="2438400" cy="1524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82945</a:t>
            </a:r>
          </a:p>
          <a:p>
            <a:pPr algn="ctr"/>
            <a:r>
              <a:rPr lang="en-US" b="1" dirty="0" smtClean="0"/>
              <a:t>GMCH/MCH</a:t>
            </a:r>
          </a:p>
          <a:p>
            <a:pPr algn="ctr"/>
            <a:r>
              <a:rPr lang="en-US" b="1" dirty="0" smtClean="0">
                <a:solidFill>
                  <a:srgbClr val="FF0000"/>
                </a:solidFill>
              </a:rPr>
              <a:t>North Bridge</a:t>
            </a:r>
          </a:p>
        </p:txBody>
      </p:sp>
      <p:sp>
        <p:nvSpPr>
          <p:cNvPr id="20" name="Rectangle 19"/>
          <p:cNvSpPr/>
          <p:nvPr/>
        </p:nvSpPr>
        <p:spPr>
          <a:xfrm>
            <a:off x="3200400" y="3810000"/>
            <a:ext cx="2438400" cy="1524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82801 GR</a:t>
            </a:r>
          </a:p>
          <a:p>
            <a:pPr algn="ctr"/>
            <a:r>
              <a:rPr lang="en-US" b="1" dirty="0" smtClean="0"/>
              <a:t>ICH7 (</a:t>
            </a:r>
            <a:r>
              <a:rPr lang="en-US" b="1" dirty="0" err="1" smtClean="0"/>
              <a:t>io</a:t>
            </a:r>
            <a:r>
              <a:rPr lang="en-US" b="1" dirty="0" smtClean="0"/>
              <a:t> cont. hub sys7)</a:t>
            </a:r>
          </a:p>
          <a:p>
            <a:pPr algn="ctr"/>
            <a:r>
              <a:rPr lang="en-US" b="1" dirty="0" smtClean="0">
                <a:solidFill>
                  <a:srgbClr val="FF0000"/>
                </a:solidFill>
              </a:rPr>
              <a:t>South Bridge</a:t>
            </a:r>
          </a:p>
        </p:txBody>
      </p:sp>
      <p:cxnSp>
        <p:nvCxnSpPr>
          <p:cNvPr id="22" name="Straight Connector 21"/>
          <p:cNvCxnSpPr>
            <a:stCxn id="4" idx="2"/>
            <a:endCxn id="19" idx="0"/>
          </p:cNvCxnSpPr>
          <p:nvPr/>
        </p:nvCxnSpPr>
        <p:spPr>
          <a:xfrm rot="5400000">
            <a:off x="4229100" y="1714500"/>
            <a:ext cx="3810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 name="Straight Connector 23"/>
          <p:cNvCxnSpPr>
            <a:stCxn id="19" idx="2"/>
            <a:endCxn id="20" idx="0"/>
          </p:cNvCxnSpPr>
          <p:nvPr/>
        </p:nvCxnSpPr>
        <p:spPr>
          <a:xfrm rot="5400000">
            <a:off x="4229100" y="3619500"/>
            <a:ext cx="3810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6" name="Straight Connector 25"/>
          <p:cNvCxnSpPr>
            <a:stCxn id="20" idx="2"/>
            <a:endCxn id="10" idx="0"/>
          </p:cNvCxnSpPr>
          <p:nvPr/>
        </p:nvCxnSpPr>
        <p:spPr>
          <a:xfrm rot="5400000">
            <a:off x="3962400" y="5791200"/>
            <a:ext cx="9144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8" name="Straight Connector 27"/>
          <p:cNvCxnSpPr>
            <a:endCxn id="14" idx="3"/>
          </p:cNvCxnSpPr>
          <p:nvPr/>
        </p:nvCxnSpPr>
        <p:spPr>
          <a:xfrm rot="10800000">
            <a:off x="2133600" y="3886200"/>
            <a:ext cx="10668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2" name="Straight Connector 31"/>
          <p:cNvCxnSpPr>
            <a:endCxn id="16" idx="3"/>
          </p:cNvCxnSpPr>
          <p:nvPr/>
        </p:nvCxnSpPr>
        <p:spPr>
          <a:xfrm rot="10800000">
            <a:off x="2133600" y="5105400"/>
            <a:ext cx="10668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6" name="Straight Connector 35"/>
          <p:cNvCxnSpPr>
            <a:stCxn id="7" idx="2"/>
            <a:endCxn id="8" idx="0"/>
          </p:cNvCxnSpPr>
          <p:nvPr/>
        </p:nvCxnSpPr>
        <p:spPr>
          <a:xfrm rot="5400000">
            <a:off x="7048500" y="3924300"/>
            <a:ext cx="2286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0" name="Straight Connector 39"/>
          <p:cNvCxnSpPr>
            <a:endCxn id="13" idx="3"/>
          </p:cNvCxnSpPr>
          <p:nvPr/>
        </p:nvCxnSpPr>
        <p:spPr>
          <a:xfrm rot="10800000">
            <a:off x="2133600" y="3124200"/>
            <a:ext cx="10668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2" name="Straight Connector 41"/>
          <p:cNvCxnSpPr>
            <a:endCxn id="12" idx="3"/>
          </p:cNvCxnSpPr>
          <p:nvPr/>
        </p:nvCxnSpPr>
        <p:spPr>
          <a:xfrm rot="10800000">
            <a:off x="2133600" y="2514600"/>
            <a:ext cx="10668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4" name="Straight Connector 43"/>
          <p:cNvCxnSpPr>
            <a:stCxn id="12" idx="0"/>
            <a:endCxn id="11" idx="2"/>
          </p:cNvCxnSpPr>
          <p:nvPr/>
        </p:nvCxnSpPr>
        <p:spPr>
          <a:xfrm rot="5400000" flipH="1" flipV="1">
            <a:off x="1104900" y="2171700"/>
            <a:ext cx="2286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0" name="Elbow Connector 49"/>
          <p:cNvCxnSpPr>
            <a:endCxn id="7" idx="1"/>
          </p:cNvCxnSpPr>
          <p:nvPr/>
        </p:nvCxnSpPr>
        <p:spPr>
          <a:xfrm flipV="1">
            <a:off x="5638800" y="3581400"/>
            <a:ext cx="609600" cy="457200"/>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2" name="Elbow Connector 51"/>
          <p:cNvCxnSpPr>
            <a:endCxn id="9" idx="1"/>
          </p:cNvCxnSpPr>
          <p:nvPr/>
        </p:nvCxnSpPr>
        <p:spPr>
          <a:xfrm>
            <a:off x="5638800" y="5029200"/>
            <a:ext cx="685800" cy="533400"/>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a:xfrm rot="10800000">
            <a:off x="2133601" y="4494212"/>
            <a:ext cx="10668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7" name="Straight Connector 56"/>
          <p:cNvCxnSpPr>
            <a:stCxn id="16" idx="2"/>
            <a:endCxn id="17" idx="0"/>
          </p:cNvCxnSpPr>
          <p:nvPr/>
        </p:nvCxnSpPr>
        <p:spPr>
          <a:xfrm rot="5400000">
            <a:off x="1143000" y="5410200"/>
            <a:ext cx="1524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9" name="Straight Connector 58"/>
          <p:cNvCxnSpPr>
            <a:stCxn id="17" idx="2"/>
            <a:endCxn id="18" idx="0"/>
          </p:cNvCxnSpPr>
          <p:nvPr/>
        </p:nvCxnSpPr>
        <p:spPr>
          <a:xfrm rot="5400000">
            <a:off x="1143000" y="6019800"/>
            <a:ext cx="152400"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 name="Elbow Connector 60"/>
          <p:cNvCxnSpPr>
            <a:endCxn id="5" idx="1"/>
          </p:cNvCxnSpPr>
          <p:nvPr/>
        </p:nvCxnSpPr>
        <p:spPr>
          <a:xfrm flipV="1">
            <a:off x="5638800" y="1981200"/>
            <a:ext cx="609600" cy="228600"/>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3" name="Elbow Connector 62"/>
          <p:cNvCxnSpPr>
            <a:endCxn id="6" idx="1"/>
          </p:cNvCxnSpPr>
          <p:nvPr/>
        </p:nvCxnSpPr>
        <p:spPr>
          <a:xfrm>
            <a:off x="5638800" y="2514600"/>
            <a:ext cx="609600" cy="1588"/>
          </a:xfrm>
          <a:prstGeom prst="bentConnector3">
            <a:avLst>
              <a:gd name="adj1"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554173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Rectangle 3"/>
          <p:cNvSpPr/>
          <p:nvPr/>
        </p:nvSpPr>
        <p:spPr>
          <a:xfrm>
            <a:off x="3276600" y="361898"/>
            <a:ext cx="2488182" cy="369332"/>
          </a:xfrm>
          <a:prstGeom prst="rect">
            <a:avLst/>
          </a:prstGeom>
        </p:spPr>
        <p:txBody>
          <a:bodyPr wrap="none">
            <a:spAutoFit/>
          </a:bodyPr>
          <a:lstStyle/>
          <a:p>
            <a:r>
              <a:rPr lang="en-US" dirty="0">
                <a:ea typeface="ＭＳ Ｐゴシック" pitchFamily="34" charset="-128"/>
              </a:rPr>
              <a:t>What is A Computer?</a:t>
            </a:r>
            <a:endParaRPr lang="en-US" dirty="0"/>
          </a:p>
        </p:txBody>
      </p:sp>
      <p:sp>
        <p:nvSpPr>
          <p:cNvPr id="6" name="Text Box 131"/>
          <p:cNvSpPr txBox="1">
            <a:spLocks noChangeArrowheads="1"/>
          </p:cNvSpPr>
          <p:nvPr/>
        </p:nvSpPr>
        <p:spPr bwMode="auto">
          <a:xfrm>
            <a:off x="5334000" y="6402813"/>
            <a:ext cx="1495425" cy="336550"/>
          </a:xfrm>
          <a:prstGeom prst="rect">
            <a:avLst/>
          </a:prstGeom>
          <a:noFill/>
          <a:ln w="12700">
            <a:noFill/>
            <a:miter lim="800000"/>
            <a:headEnd/>
            <a:tailEnd/>
          </a:ln>
        </p:spPr>
        <p:txBody>
          <a:bodyPr wrap="none">
            <a:spAutoFit/>
          </a:bodyPr>
          <a:lstStyle/>
          <a:p>
            <a:pPr eaLnBrk="0" hangingPunct="0"/>
            <a:r>
              <a:rPr lang="en-US" sz="1600" dirty="0"/>
              <a:t>Courtesy, Intel</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66813"/>
            <a:ext cx="7162800" cy="5178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57444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dirty="0" smtClean="0">
                <a:ea typeface="ＭＳ Ｐゴシック" pitchFamily="34" charset="-128"/>
              </a:rPr>
              <a:t>What is A Computer?</a:t>
            </a:r>
          </a:p>
        </p:txBody>
      </p:sp>
      <p:sp>
        <p:nvSpPr>
          <p:cNvPr id="32770" name="Content Placeholder 2"/>
          <p:cNvSpPr>
            <a:spLocks noGrp="1"/>
          </p:cNvSpPr>
          <p:nvPr>
            <p:ph idx="1"/>
          </p:nvPr>
        </p:nvSpPr>
        <p:spPr>
          <a:xfrm>
            <a:off x="228600" y="996950"/>
            <a:ext cx="8610600" cy="5194300"/>
          </a:xfrm>
        </p:spPr>
        <p:txBody>
          <a:bodyPr/>
          <a:lstStyle/>
          <a:p>
            <a:r>
              <a:rPr lang="en-US" dirty="0" smtClean="0">
                <a:latin typeface="+mj-lt"/>
                <a:ea typeface="ＭＳ Ｐゴシック" pitchFamily="34" charset="-128"/>
              </a:rPr>
              <a:t>We will cover all three components</a:t>
            </a:r>
          </a:p>
        </p:txBody>
      </p:sp>
      <p:sp>
        <p:nvSpPr>
          <p:cNvPr id="3277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AA30CDB-1FA1-4C63-A688-C94EE90C3CC6}" type="slidenum">
              <a:rPr lang="en-US" sz="1600">
                <a:solidFill>
                  <a:srgbClr val="000000"/>
                </a:solidFill>
                <a:latin typeface="Garamond" pitchFamily="18" charset="0"/>
              </a:rPr>
              <a:pPr eaLnBrk="1" hangingPunct="1"/>
              <a:t>47</a:t>
            </a:fld>
            <a:endParaRPr lang="en-US" sz="1600">
              <a:solidFill>
                <a:srgbClr val="000000"/>
              </a:solidFill>
              <a:latin typeface="Garamond" pitchFamily="18" charset="0"/>
            </a:endParaRPr>
          </a:p>
        </p:txBody>
      </p:sp>
      <p:sp>
        <p:nvSpPr>
          <p:cNvPr id="32772" name="Rectangle 3"/>
          <p:cNvSpPr>
            <a:spLocks noChangeArrowheads="1"/>
          </p:cNvSpPr>
          <p:nvPr/>
        </p:nvSpPr>
        <p:spPr bwMode="auto">
          <a:xfrm>
            <a:off x="3890962" y="1828800"/>
            <a:ext cx="2484438" cy="3276600"/>
          </a:xfrm>
          <a:prstGeom prst="rect">
            <a:avLst/>
          </a:prstGeom>
          <a:solidFill>
            <a:srgbClr val="CCECFF"/>
          </a:solidFill>
          <a:ln w="19050">
            <a:solidFill>
              <a:schemeClr val="tx1"/>
            </a:solidFill>
            <a:miter lim="800000"/>
            <a:headEnd/>
            <a:tailEnd/>
          </a:ln>
        </p:spPr>
        <p:txBody>
          <a:bodyPr wrap="none" anchor="ctr"/>
          <a:lstStyle/>
          <a:p>
            <a:pPr algn="ctr"/>
            <a:r>
              <a:rPr lang="en-US" sz="2800" dirty="0">
                <a:latin typeface="Calibri" pitchFamily="34" charset="0"/>
              </a:rPr>
              <a:t>Memory</a:t>
            </a:r>
          </a:p>
          <a:p>
            <a:pPr algn="ctr"/>
            <a:r>
              <a:rPr lang="en-US" sz="2800" dirty="0">
                <a:solidFill>
                  <a:schemeClr val="bg2"/>
                </a:solidFill>
                <a:latin typeface="Calibri" pitchFamily="34" charset="0"/>
              </a:rPr>
              <a:t>(</a:t>
            </a:r>
            <a:r>
              <a:rPr lang="en-US" sz="2800" dirty="0">
                <a:solidFill>
                  <a:srgbClr val="C00000"/>
                </a:solidFill>
                <a:latin typeface="Calibri" pitchFamily="34" charset="0"/>
              </a:rPr>
              <a:t>program</a:t>
            </a:r>
          </a:p>
          <a:p>
            <a:pPr algn="ctr"/>
            <a:r>
              <a:rPr lang="en-US" sz="2800" dirty="0">
                <a:solidFill>
                  <a:srgbClr val="C00000"/>
                </a:solidFill>
                <a:latin typeface="Calibri" pitchFamily="34" charset="0"/>
              </a:rPr>
              <a:t>and data)</a:t>
            </a:r>
          </a:p>
        </p:txBody>
      </p:sp>
      <p:sp>
        <p:nvSpPr>
          <p:cNvPr id="32773" name="AutoShape 4"/>
          <p:cNvSpPr>
            <a:spLocks noChangeArrowheads="1"/>
          </p:cNvSpPr>
          <p:nvPr/>
        </p:nvSpPr>
        <p:spPr bwMode="auto">
          <a:xfrm>
            <a:off x="6371683" y="1943100"/>
            <a:ext cx="2743200" cy="3048000"/>
          </a:xfrm>
          <a:prstGeom prst="leftRightArrow">
            <a:avLst>
              <a:gd name="adj1" fmla="val 50000"/>
              <a:gd name="adj2" fmla="val 20000"/>
            </a:avLst>
          </a:prstGeom>
          <a:solidFill>
            <a:srgbClr val="CCFFCC"/>
          </a:solidFill>
          <a:ln w="19050">
            <a:solidFill>
              <a:schemeClr val="tx1"/>
            </a:solidFill>
            <a:miter lim="800000"/>
            <a:headEnd/>
            <a:tailEnd/>
          </a:ln>
        </p:spPr>
        <p:txBody>
          <a:bodyPr wrap="none" anchor="ctr"/>
          <a:lstStyle/>
          <a:p>
            <a:r>
              <a:rPr lang="en-US" sz="2800">
                <a:latin typeface="Calibri" pitchFamily="34" charset="0"/>
              </a:rPr>
              <a:t>I/O</a:t>
            </a:r>
          </a:p>
        </p:txBody>
      </p:sp>
      <p:sp>
        <p:nvSpPr>
          <p:cNvPr id="32774" name="Rectangle 5"/>
          <p:cNvSpPr>
            <a:spLocks noChangeArrowheads="1"/>
          </p:cNvSpPr>
          <p:nvPr/>
        </p:nvSpPr>
        <p:spPr bwMode="auto">
          <a:xfrm>
            <a:off x="457200" y="1828800"/>
            <a:ext cx="2666999" cy="3276600"/>
          </a:xfrm>
          <a:prstGeom prst="rect">
            <a:avLst/>
          </a:prstGeom>
          <a:solidFill>
            <a:srgbClr val="FFCCCC"/>
          </a:solidFill>
          <a:ln w="19050">
            <a:solidFill>
              <a:schemeClr val="tx1"/>
            </a:solidFill>
            <a:miter lim="800000"/>
            <a:headEnd/>
            <a:tailEnd/>
          </a:ln>
        </p:spPr>
        <p:txBody>
          <a:bodyPr wrap="none" anchor="ctr"/>
          <a:lstStyle/>
          <a:p>
            <a:r>
              <a:rPr lang="en-US" sz="2800">
                <a:latin typeface="Calibri" pitchFamily="34" charset="0"/>
              </a:rPr>
              <a:t>Processing</a:t>
            </a:r>
          </a:p>
          <a:p>
            <a:endParaRPr lang="en-US" sz="2800">
              <a:latin typeface="Calibri" pitchFamily="34" charset="0"/>
            </a:endParaRPr>
          </a:p>
          <a:p>
            <a:endParaRPr lang="en-US" sz="2800">
              <a:latin typeface="Calibri" pitchFamily="34" charset="0"/>
            </a:endParaRPr>
          </a:p>
          <a:p>
            <a:endParaRPr lang="en-US" sz="2800">
              <a:latin typeface="Calibri" pitchFamily="34" charset="0"/>
            </a:endParaRPr>
          </a:p>
          <a:p>
            <a:endParaRPr lang="en-US" sz="2800">
              <a:latin typeface="Calibri" pitchFamily="34" charset="0"/>
            </a:endParaRPr>
          </a:p>
          <a:p>
            <a:endParaRPr lang="en-US" sz="2800">
              <a:latin typeface="Calibri" pitchFamily="34" charset="0"/>
            </a:endParaRPr>
          </a:p>
        </p:txBody>
      </p:sp>
      <p:sp>
        <p:nvSpPr>
          <p:cNvPr id="32775" name="AutoShape 6"/>
          <p:cNvSpPr>
            <a:spLocks noChangeArrowheads="1"/>
          </p:cNvSpPr>
          <p:nvPr/>
        </p:nvSpPr>
        <p:spPr bwMode="auto">
          <a:xfrm>
            <a:off x="3124199" y="3124200"/>
            <a:ext cx="766763" cy="685800"/>
          </a:xfrm>
          <a:prstGeom prst="leftRightArrow">
            <a:avLst>
              <a:gd name="adj1" fmla="val 50926"/>
              <a:gd name="adj2" fmla="val 29311"/>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p>
            <a:endParaRPr lang="en-US" sz="2800">
              <a:latin typeface="Calibri" pitchFamily="34" charset="0"/>
            </a:endParaRPr>
          </a:p>
        </p:txBody>
      </p:sp>
      <p:sp>
        <p:nvSpPr>
          <p:cNvPr id="32776" name="Rectangle 10"/>
          <p:cNvSpPr>
            <a:spLocks noChangeArrowheads="1"/>
          </p:cNvSpPr>
          <p:nvPr/>
        </p:nvSpPr>
        <p:spPr bwMode="auto">
          <a:xfrm>
            <a:off x="609600" y="2819400"/>
            <a:ext cx="2209800" cy="914400"/>
          </a:xfrm>
          <a:prstGeom prst="rect">
            <a:avLst/>
          </a:prstGeom>
          <a:solidFill>
            <a:srgbClr val="C0C0C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p>
            <a:r>
              <a:rPr lang="en-US" sz="2800">
                <a:latin typeface="Calibri" pitchFamily="34" charset="0"/>
              </a:rPr>
              <a:t>control</a:t>
            </a:r>
          </a:p>
          <a:p>
            <a:r>
              <a:rPr lang="en-US" sz="2800">
                <a:latin typeface="Calibri" pitchFamily="34" charset="0"/>
              </a:rPr>
              <a:t>(sequencing)</a:t>
            </a:r>
          </a:p>
        </p:txBody>
      </p:sp>
      <p:sp>
        <p:nvSpPr>
          <p:cNvPr id="32777" name="Rectangle 11"/>
          <p:cNvSpPr>
            <a:spLocks noChangeArrowheads="1"/>
          </p:cNvSpPr>
          <p:nvPr/>
        </p:nvSpPr>
        <p:spPr bwMode="auto">
          <a:xfrm>
            <a:off x="609600" y="3886200"/>
            <a:ext cx="2209800" cy="914400"/>
          </a:xfrm>
          <a:prstGeom prst="rect">
            <a:avLst/>
          </a:prstGeom>
          <a:solidFill>
            <a:srgbClr val="C0C0C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p>
            <a:r>
              <a:rPr lang="en-US" sz="2800">
                <a:latin typeface="Calibri" pitchFamily="34" charset="0"/>
              </a:rPr>
              <a:t>datapath</a:t>
            </a:r>
          </a:p>
        </p:txBody>
      </p:sp>
    </p:spTree>
    <p:extLst>
      <p:ext uri="{BB962C8B-B14F-4D97-AF65-F5344CB8AC3E}">
        <p14:creationId xmlns:p14="http://schemas.microsoft.com/office/powerpoint/2010/main" val="19668326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415925" y="152400"/>
            <a:ext cx="8229600" cy="944562"/>
          </a:xfrm>
        </p:spPr>
        <p:txBody>
          <a:bodyPr>
            <a:normAutofit fontScale="90000"/>
          </a:bodyPr>
          <a:lstStyle/>
          <a:p>
            <a:r>
              <a:rPr lang="en-US" dirty="0" smtClean="0">
                <a:solidFill>
                  <a:srgbClr val="C00000"/>
                </a:solidFill>
                <a:ea typeface="ＭＳ Ｐゴシック" pitchFamily="34" charset="-128"/>
              </a:rPr>
              <a:t>The Von Neumann Model/Architecture</a:t>
            </a:r>
          </a:p>
        </p:txBody>
      </p:sp>
      <p:sp>
        <p:nvSpPr>
          <p:cNvPr id="3" name="Content Placeholder 2"/>
          <p:cNvSpPr>
            <a:spLocks noGrp="1"/>
          </p:cNvSpPr>
          <p:nvPr>
            <p:ph idx="1"/>
          </p:nvPr>
        </p:nvSpPr>
        <p:spPr>
          <a:xfrm>
            <a:off x="228600" y="996950"/>
            <a:ext cx="8686800" cy="5194300"/>
          </a:xfrm>
        </p:spPr>
        <p:txBody>
          <a:bodyPr>
            <a:normAutofit fontScale="92500" lnSpcReduction="10000"/>
          </a:bodyPr>
          <a:lstStyle/>
          <a:p>
            <a:r>
              <a:rPr lang="en-US" dirty="0" smtClean="0">
                <a:latin typeface="+mj-lt"/>
                <a:ea typeface="ＭＳ Ｐゴシック" pitchFamily="34" charset="-128"/>
              </a:rPr>
              <a:t>Also called </a:t>
            </a:r>
            <a:r>
              <a:rPr lang="en-US" i="1" dirty="0" smtClean="0">
                <a:latin typeface="+mj-lt"/>
                <a:ea typeface="ＭＳ Ｐゴシック" pitchFamily="34" charset="-128"/>
              </a:rPr>
              <a:t>stored program computer </a:t>
            </a:r>
            <a:r>
              <a:rPr lang="en-US" dirty="0" smtClean="0">
                <a:latin typeface="+mj-lt"/>
                <a:ea typeface="ＭＳ Ｐゴシック" pitchFamily="34" charset="-128"/>
              </a:rPr>
              <a:t>(instructions in memory). Two key properties:</a:t>
            </a:r>
          </a:p>
          <a:p>
            <a:endParaRPr lang="en-US" sz="1400" dirty="0" smtClean="0">
              <a:latin typeface="+mj-lt"/>
              <a:ea typeface="ＭＳ Ｐゴシック" pitchFamily="34" charset="-128"/>
            </a:endParaRPr>
          </a:p>
          <a:p>
            <a:r>
              <a:rPr lang="en-US" dirty="0" smtClean="0">
                <a:latin typeface="+mj-lt"/>
                <a:ea typeface="ＭＳ Ｐゴシック" pitchFamily="34" charset="-128"/>
              </a:rPr>
              <a:t>Stored program</a:t>
            </a:r>
          </a:p>
          <a:p>
            <a:pPr lvl="1"/>
            <a:r>
              <a:rPr lang="en-US" sz="2000" dirty="0" smtClean="0">
                <a:latin typeface="+mj-lt"/>
                <a:ea typeface="ＭＳ Ｐゴシック" pitchFamily="34" charset="-128"/>
              </a:rPr>
              <a:t>Instructions stored in a linear memory array</a:t>
            </a:r>
          </a:p>
          <a:p>
            <a:pPr lvl="1"/>
            <a:r>
              <a:rPr lang="en-US" sz="2000" dirty="0" smtClean="0">
                <a:solidFill>
                  <a:srgbClr val="0000FF"/>
                </a:solidFill>
                <a:latin typeface="+mj-lt"/>
                <a:ea typeface="ＭＳ Ｐゴシック" pitchFamily="34" charset="-128"/>
              </a:rPr>
              <a:t>Memory is unified </a:t>
            </a:r>
            <a:r>
              <a:rPr lang="en-US" sz="2000" dirty="0" smtClean="0">
                <a:latin typeface="+mj-lt"/>
                <a:ea typeface="ＭＳ Ｐゴシック" pitchFamily="34" charset="-128"/>
              </a:rPr>
              <a:t>between instructions and data</a:t>
            </a:r>
          </a:p>
          <a:p>
            <a:pPr lvl="2"/>
            <a:r>
              <a:rPr lang="en-US" dirty="0" smtClean="0">
                <a:solidFill>
                  <a:srgbClr val="0000FF"/>
                </a:solidFill>
                <a:latin typeface="+mj-lt"/>
                <a:ea typeface="ＭＳ Ｐゴシック" pitchFamily="34" charset="-128"/>
              </a:rPr>
              <a:t>The interpretation of a stored value depends on the control signals</a:t>
            </a:r>
          </a:p>
          <a:p>
            <a:pPr lvl="2"/>
            <a:endParaRPr lang="en-US" sz="1400" dirty="0" smtClean="0">
              <a:latin typeface="+mj-lt"/>
              <a:ea typeface="ＭＳ Ｐゴシック" pitchFamily="34" charset="-128"/>
            </a:endParaRPr>
          </a:p>
          <a:p>
            <a:r>
              <a:rPr lang="en-US" dirty="0" smtClean="0">
                <a:latin typeface="+mj-lt"/>
                <a:ea typeface="ＭＳ Ｐゴシック" pitchFamily="34" charset="-128"/>
              </a:rPr>
              <a:t>Sequential instruction processing</a:t>
            </a:r>
          </a:p>
          <a:p>
            <a:pPr lvl="1"/>
            <a:r>
              <a:rPr lang="en-US" sz="2000" dirty="0" smtClean="0">
                <a:latin typeface="+mj-lt"/>
                <a:ea typeface="ＭＳ Ｐゴシック" pitchFamily="34" charset="-128"/>
              </a:rPr>
              <a:t>One instruction processed (fetched, executed, and completed) at a time</a:t>
            </a:r>
          </a:p>
          <a:p>
            <a:pPr lvl="1"/>
            <a:r>
              <a:rPr lang="en-US" sz="2000" dirty="0" smtClean="0">
                <a:solidFill>
                  <a:srgbClr val="0000FF"/>
                </a:solidFill>
                <a:latin typeface="+mj-lt"/>
                <a:ea typeface="ＭＳ Ｐゴシック" pitchFamily="34" charset="-128"/>
              </a:rPr>
              <a:t>Program counter (instruction pointer) </a:t>
            </a:r>
            <a:r>
              <a:rPr lang="en-US" sz="2000" dirty="0" smtClean="0">
                <a:latin typeface="+mj-lt"/>
                <a:ea typeface="ＭＳ Ｐゴシック" pitchFamily="34" charset="-128"/>
              </a:rPr>
              <a:t>identifies the current instr.</a:t>
            </a:r>
          </a:p>
          <a:p>
            <a:pPr lvl="1"/>
            <a:r>
              <a:rPr lang="en-US" sz="2000" dirty="0" smtClean="0">
                <a:solidFill>
                  <a:srgbClr val="0000FF"/>
                </a:solidFill>
                <a:latin typeface="+mj-lt"/>
                <a:ea typeface="ＭＳ Ｐゴシック" pitchFamily="34" charset="-128"/>
              </a:rPr>
              <a:t>Program counter is advanced sequentially</a:t>
            </a:r>
            <a:r>
              <a:rPr lang="en-US" sz="2000" dirty="0" smtClean="0">
                <a:latin typeface="+mj-lt"/>
                <a:ea typeface="ＭＳ Ｐゴシック" pitchFamily="34" charset="-128"/>
              </a:rPr>
              <a:t> except for control transfer instructions</a:t>
            </a:r>
          </a:p>
          <a:p>
            <a:pPr lvl="1"/>
            <a:endParaRPr lang="en-US" dirty="0" smtClean="0">
              <a:ea typeface="ＭＳ Ｐゴシック" pitchFamily="34" charset="-128"/>
            </a:endParaRPr>
          </a:p>
          <a:p>
            <a:endParaRPr lang="en-US" dirty="0" smtClean="0">
              <a:ea typeface="ＭＳ Ｐゴシック" pitchFamily="34" charset="-128"/>
            </a:endParaRPr>
          </a:p>
          <a:p>
            <a:endParaRPr lang="en-US" dirty="0" smtClean="0">
              <a:ea typeface="ＭＳ Ｐゴシック" pitchFamily="34" charset="-128"/>
            </a:endParaRPr>
          </a:p>
        </p:txBody>
      </p:sp>
      <p:sp>
        <p:nvSpPr>
          <p:cNvPr id="3379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3EE142F-9C17-4F04-A38A-F47D8B288B8D}" type="slidenum">
              <a:rPr lang="en-US" sz="1600">
                <a:solidFill>
                  <a:srgbClr val="000000"/>
                </a:solidFill>
                <a:latin typeface="Garamond" pitchFamily="18" charset="0"/>
              </a:rPr>
              <a:pPr eaLnBrk="1" hangingPunct="1"/>
              <a:t>48</a:t>
            </a:fld>
            <a:endParaRPr lang="en-US" sz="1600">
              <a:solidFill>
                <a:srgbClr val="000000"/>
              </a:solidFill>
              <a:latin typeface="Garamond" pitchFamily="18" charset="0"/>
            </a:endParaRPr>
          </a:p>
        </p:txBody>
      </p:sp>
      <p:sp>
        <p:nvSpPr>
          <p:cNvPr id="5" name="TextBox 4"/>
          <p:cNvSpPr txBox="1">
            <a:spLocks noChangeArrowheads="1"/>
          </p:cNvSpPr>
          <p:nvPr/>
        </p:nvSpPr>
        <p:spPr bwMode="auto">
          <a:xfrm>
            <a:off x="3429000" y="3796817"/>
            <a:ext cx="4337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600" dirty="0">
                <a:solidFill>
                  <a:srgbClr val="FF0000"/>
                </a:solidFill>
                <a:latin typeface="Tahoma" pitchFamily="34" charset="0"/>
                <a:cs typeface="Arial" pitchFamily="34" charset="0"/>
              </a:rPr>
              <a:t>When is a value interpreted as an instruction?</a:t>
            </a:r>
            <a:endParaRPr lang="en-US" sz="1600" dirty="0">
              <a:solidFill>
                <a:srgbClr val="FF0000"/>
              </a:solidFill>
              <a:cs typeface="Arial" pitchFamily="34" charset="0"/>
            </a:endParaRPr>
          </a:p>
        </p:txBody>
      </p:sp>
    </p:spTree>
    <p:extLst>
      <p:ext uri="{BB962C8B-B14F-4D97-AF65-F5344CB8AC3E}">
        <p14:creationId xmlns:p14="http://schemas.microsoft.com/office/powerpoint/2010/main" val="37507159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a:xfrm>
            <a:off x="457200" y="274638"/>
            <a:ext cx="8229600" cy="639762"/>
          </a:xfrm>
        </p:spPr>
        <p:txBody>
          <a:bodyPr>
            <a:normAutofit fontScale="90000"/>
          </a:bodyPr>
          <a:lstStyle/>
          <a:p>
            <a:r>
              <a:rPr lang="en-US" dirty="0" smtClean="0">
                <a:solidFill>
                  <a:srgbClr val="C00000"/>
                </a:solidFill>
                <a:ea typeface="ＭＳ Ｐゴシック" pitchFamily="34" charset="-128"/>
              </a:rPr>
              <a:t> </a:t>
            </a:r>
            <a:r>
              <a:rPr lang="en-US" dirty="0" smtClean="0">
                <a:solidFill>
                  <a:srgbClr val="C00000"/>
                </a:solidFill>
                <a:ea typeface="ＭＳ Ｐゴシック" pitchFamily="34" charset="-128"/>
              </a:rPr>
              <a:t>Dataflow Model (of a Computer</a:t>
            </a:r>
            <a:r>
              <a:rPr lang="en-US" dirty="0" smtClean="0">
                <a:ea typeface="ＭＳ Ｐゴシック" pitchFamily="34" charset="-128"/>
              </a:rPr>
              <a:t>)</a:t>
            </a:r>
          </a:p>
        </p:txBody>
      </p:sp>
      <p:sp>
        <p:nvSpPr>
          <p:cNvPr id="3" name="Content Placeholder 2"/>
          <p:cNvSpPr>
            <a:spLocks noGrp="1"/>
          </p:cNvSpPr>
          <p:nvPr>
            <p:ph idx="1"/>
          </p:nvPr>
        </p:nvSpPr>
        <p:spPr>
          <a:xfrm>
            <a:off x="228600" y="914400"/>
            <a:ext cx="8610600" cy="5194300"/>
          </a:xfrm>
        </p:spPr>
        <p:txBody>
          <a:bodyPr>
            <a:normAutofit fontScale="85000" lnSpcReduction="20000"/>
          </a:bodyPr>
          <a:lstStyle/>
          <a:p>
            <a:r>
              <a:rPr lang="en-US" dirty="0" smtClean="0">
                <a:latin typeface="+mj-lt"/>
                <a:ea typeface="ＭＳ Ｐゴシック" pitchFamily="34" charset="-128"/>
              </a:rPr>
              <a:t>Von Neumann model: An instruction is fetched and executed in </a:t>
            </a:r>
            <a:r>
              <a:rPr lang="en-US" dirty="0" smtClean="0">
                <a:solidFill>
                  <a:srgbClr val="0000FF"/>
                </a:solidFill>
                <a:latin typeface="+mj-lt"/>
                <a:ea typeface="ＭＳ Ｐゴシック" pitchFamily="34" charset="-128"/>
              </a:rPr>
              <a:t>control flow order </a:t>
            </a:r>
          </a:p>
          <a:p>
            <a:pPr lvl="1"/>
            <a:r>
              <a:rPr lang="en-US" dirty="0" smtClean="0">
                <a:latin typeface="+mj-lt"/>
                <a:ea typeface="ＭＳ Ｐゴシック" pitchFamily="34" charset="-128"/>
              </a:rPr>
              <a:t>As specified by the </a:t>
            </a:r>
            <a:r>
              <a:rPr lang="en-US" dirty="0" smtClean="0">
                <a:solidFill>
                  <a:srgbClr val="0000FF"/>
                </a:solidFill>
                <a:latin typeface="+mj-lt"/>
                <a:ea typeface="ＭＳ Ｐゴシック" pitchFamily="34" charset="-128"/>
              </a:rPr>
              <a:t>instruction pointer</a:t>
            </a:r>
          </a:p>
          <a:p>
            <a:pPr lvl="1"/>
            <a:r>
              <a:rPr lang="en-US" dirty="0" smtClean="0">
                <a:latin typeface="+mj-lt"/>
                <a:ea typeface="ＭＳ Ｐゴシック" pitchFamily="34" charset="-128"/>
              </a:rPr>
              <a:t>Sequential unless explicit control flow instruction</a:t>
            </a:r>
          </a:p>
          <a:p>
            <a:endParaRPr lang="en-US" dirty="0" smtClean="0">
              <a:latin typeface="+mj-lt"/>
              <a:ea typeface="ＭＳ Ｐゴシック" pitchFamily="34" charset="-128"/>
            </a:endParaRPr>
          </a:p>
          <a:p>
            <a:r>
              <a:rPr lang="en-US" dirty="0" smtClean="0">
                <a:latin typeface="+mj-lt"/>
                <a:ea typeface="ＭＳ Ｐゴシック" pitchFamily="34" charset="-128"/>
              </a:rPr>
              <a:t>Dataflow model: An instruction is fetched and executed in </a:t>
            </a:r>
            <a:r>
              <a:rPr lang="en-US" dirty="0" smtClean="0">
                <a:solidFill>
                  <a:srgbClr val="0000FF"/>
                </a:solidFill>
                <a:latin typeface="+mj-lt"/>
                <a:ea typeface="ＭＳ Ｐゴシック" pitchFamily="34" charset="-128"/>
              </a:rPr>
              <a:t>data flow order</a:t>
            </a:r>
          </a:p>
          <a:p>
            <a:pPr lvl="1"/>
            <a:r>
              <a:rPr lang="en-US" dirty="0" smtClean="0">
                <a:latin typeface="+mj-lt"/>
                <a:ea typeface="ＭＳ Ｐゴシック" pitchFamily="34" charset="-128"/>
              </a:rPr>
              <a:t>i.e., when its operands are ready</a:t>
            </a:r>
          </a:p>
          <a:p>
            <a:pPr lvl="1"/>
            <a:r>
              <a:rPr lang="en-US" dirty="0" smtClean="0">
                <a:latin typeface="+mj-lt"/>
                <a:ea typeface="ＭＳ Ｐゴシック" pitchFamily="34" charset="-128"/>
              </a:rPr>
              <a:t>i.e., there is </a:t>
            </a:r>
            <a:r>
              <a:rPr lang="en-US" dirty="0" smtClean="0">
                <a:solidFill>
                  <a:srgbClr val="0000FF"/>
                </a:solidFill>
                <a:latin typeface="+mj-lt"/>
                <a:ea typeface="ＭＳ Ｐゴシック" pitchFamily="34" charset="-128"/>
              </a:rPr>
              <a:t>no instruction pointer</a:t>
            </a:r>
          </a:p>
          <a:p>
            <a:pPr lvl="1"/>
            <a:r>
              <a:rPr lang="en-US" dirty="0" smtClean="0">
                <a:latin typeface="+mj-lt"/>
                <a:ea typeface="ＭＳ Ｐゴシック" pitchFamily="34" charset="-128"/>
              </a:rPr>
              <a:t>Instruction ordering specified by data flow dependence</a:t>
            </a:r>
          </a:p>
          <a:p>
            <a:pPr lvl="2"/>
            <a:r>
              <a:rPr lang="en-US" dirty="0" smtClean="0">
                <a:latin typeface="+mj-lt"/>
                <a:ea typeface="ＭＳ Ｐゴシック" pitchFamily="34" charset="-128"/>
              </a:rPr>
              <a:t>Each instruction specifies </a:t>
            </a:r>
            <a:r>
              <a:rPr lang="en-US" altLang="en-US" dirty="0" smtClean="0">
                <a:latin typeface="+mj-lt"/>
                <a:ea typeface="ＭＳ Ｐゴシック" pitchFamily="34" charset="-128"/>
              </a:rPr>
              <a:t>“</a:t>
            </a:r>
            <a:r>
              <a:rPr lang="en-US" dirty="0" smtClean="0">
                <a:latin typeface="+mj-lt"/>
                <a:ea typeface="ＭＳ Ｐゴシック" pitchFamily="34" charset="-128"/>
              </a:rPr>
              <a:t>who</a:t>
            </a:r>
            <a:r>
              <a:rPr lang="en-US" altLang="en-US" dirty="0" smtClean="0">
                <a:latin typeface="+mj-lt"/>
                <a:ea typeface="ＭＳ Ｐゴシック" pitchFamily="34" charset="-128"/>
              </a:rPr>
              <a:t>”</a:t>
            </a:r>
            <a:r>
              <a:rPr lang="en-US" dirty="0" smtClean="0">
                <a:latin typeface="+mj-lt"/>
                <a:ea typeface="ＭＳ Ｐゴシック" pitchFamily="34" charset="-128"/>
              </a:rPr>
              <a:t> should receive the result</a:t>
            </a:r>
          </a:p>
          <a:p>
            <a:pPr lvl="2"/>
            <a:r>
              <a:rPr lang="en-US" dirty="0" smtClean="0">
                <a:latin typeface="+mj-lt"/>
                <a:ea typeface="ＭＳ Ｐゴシック" pitchFamily="34" charset="-128"/>
              </a:rPr>
              <a:t>An instruction can </a:t>
            </a:r>
            <a:r>
              <a:rPr lang="en-US" altLang="en-US" dirty="0" smtClean="0">
                <a:latin typeface="+mj-lt"/>
                <a:ea typeface="ＭＳ Ｐゴシック" pitchFamily="34" charset="-128"/>
              </a:rPr>
              <a:t>“</a:t>
            </a:r>
            <a:r>
              <a:rPr lang="en-US" dirty="0" smtClean="0">
                <a:latin typeface="+mj-lt"/>
                <a:ea typeface="ＭＳ Ｐゴシック" pitchFamily="34" charset="-128"/>
              </a:rPr>
              <a:t>fire</a:t>
            </a:r>
            <a:r>
              <a:rPr lang="en-US" altLang="en-US" dirty="0" smtClean="0">
                <a:latin typeface="+mj-lt"/>
                <a:ea typeface="ＭＳ Ｐゴシック" pitchFamily="34" charset="-128"/>
              </a:rPr>
              <a:t>”</a:t>
            </a:r>
            <a:r>
              <a:rPr lang="en-US" dirty="0" smtClean="0">
                <a:latin typeface="+mj-lt"/>
                <a:ea typeface="ＭＳ Ｐゴシック" pitchFamily="34" charset="-128"/>
              </a:rPr>
              <a:t> whenever all operands are received</a:t>
            </a:r>
          </a:p>
          <a:p>
            <a:pPr lvl="1"/>
            <a:r>
              <a:rPr lang="en-US" dirty="0" smtClean="0">
                <a:latin typeface="+mj-lt"/>
                <a:ea typeface="ＭＳ Ｐゴシック" pitchFamily="34" charset="-128"/>
              </a:rPr>
              <a:t>Potentially many instructions can execute at the same time</a:t>
            </a:r>
          </a:p>
          <a:p>
            <a:pPr lvl="2"/>
            <a:r>
              <a:rPr lang="en-US" dirty="0" smtClean="0">
                <a:latin typeface="+mj-lt"/>
                <a:ea typeface="ＭＳ Ｐゴシック" pitchFamily="34" charset="-128"/>
              </a:rPr>
              <a:t>Inherently more parallel</a:t>
            </a:r>
          </a:p>
        </p:txBody>
      </p:sp>
      <p:sp>
        <p:nvSpPr>
          <p:cNvPr id="3686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EEE45DF-EFDF-4146-8E4C-541F7C7A2131}" type="slidenum">
              <a:rPr lang="en-US" sz="1600">
                <a:solidFill>
                  <a:srgbClr val="000000"/>
                </a:solidFill>
                <a:latin typeface="Garamond" pitchFamily="18" charset="0"/>
              </a:rPr>
              <a:pPr eaLnBrk="1" hangingPunct="1"/>
              <a:t>49</a:t>
            </a:fld>
            <a:endParaRPr lang="en-US" sz="1600">
              <a:solidFill>
                <a:srgbClr val="000000"/>
              </a:solidFill>
              <a:latin typeface="Garamond" pitchFamily="18" charset="0"/>
            </a:endParaRPr>
          </a:p>
        </p:txBody>
      </p:sp>
    </p:spTree>
    <p:extLst>
      <p:ext uri="{BB962C8B-B14F-4D97-AF65-F5344CB8AC3E}">
        <p14:creationId xmlns:p14="http://schemas.microsoft.com/office/powerpoint/2010/main" val="2937570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Architecture Lab(CS322)</a:t>
            </a:r>
            <a:endParaRPr lang="en-US" dirty="0"/>
          </a:p>
        </p:txBody>
      </p:sp>
      <p:sp>
        <p:nvSpPr>
          <p:cNvPr id="3" name="Content Placeholder 2"/>
          <p:cNvSpPr>
            <a:spLocks noGrp="1"/>
          </p:cNvSpPr>
          <p:nvPr>
            <p:ph idx="1"/>
          </p:nvPr>
        </p:nvSpPr>
        <p:spPr/>
        <p:txBody>
          <a:bodyPr>
            <a:normAutofit/>
          </a:bodyPr>
          <a:lstStyle/>
          <a:p>
            <a:r>
              <a:rPr lang="en-US" sz="2800" dirty="0" smtClean="0">
                <a:latin typeface="+mj-lt"/>
              </a:rPr>
              <a:t>Regular Lab work, </a:t>
            </a:r>
            <a:r>
              <a:rPr lang="en-US" sz="2800" dirty="0" smtClean="0">
                <a:solidFill>
                  <a:schemeClr val="accent6">
                    <a:lumMod val="50000"/>
                  </a:schemeClr>
                </a:solidFill>
                <a:latin typeface="+mj-lt"/>
              </a:rPr>
              <a:t>30</a:t>
            </a:r>
            <a:r>
              <a:rPr lang="en-US" sz="2800" dirty="0" smtClean="0">
                <a:solidFill>
                  <a:schemeClr val="accent6">
                    <a:lumMod val="50000"/>
                  </a:schemeClr>
                </a:solidFill>
                <a:latin typeface="+mj-lt"/>
              </a:rPr>
              <a:t>%</a:t>
            </a:r>
          </a:p>
          <a:p>
            <a:r>
              <a:rPr lang="en-US" sz="2800" dirty="0" smtClean="0">
                <a:latin typeface="+mj-lt"/>
              </a:rPr>
              <a:t> </a:t>
            </a:r>
            <a:r>
              <a:rPr lang="en-US" sz="2800" dirty="0" smtClean="0">
                <a:solidFill>
                  <a:schemeClr val="accent6">
                    <a:lumMod val="50000"/>
                  </a:schemeClr>
                </a:solidFill>
                <a:latin typeface="+mj-lt"/>
              </a:rPr>
              <a:t>Mid‐</a:t>
            </a:r>
            <a:r>
              <a:rPr lang="en-US" sz="2800" dirty="0" err="1" smtClean="0">
                <a:solidFill>
                  <a:schemeClr val="accent6">
                    <a:lumMod val="50000"/>
                  </a:schemeClr>
                </a:solidFill>
                <a:latin typeface="+mj-lt"/>
              </a:rPr>
              <a:t>Sem</a:t>
            </a:r>
            <a:r>
              <a:rPr lang="en-US" sz="2800" dirty="0" smtClean="0">
                <a:solidFill>
                  <a:schemeClr val="accent6">
                    <a:lumMod val="50000"/>
                  </a:schemeClr>
                </a:solidFill>
                <a:latin typeface="+mj-lt"/>
              </a:rPr>
              <a:t>   : 15%</a:t>
            </a:r>
          </a:p>
          <a:p>
            <a:r>
              <a:rPr lang="en-US" sz="2800" dirty="0" smtClean="0">
                <a:solidFill>
                  <a:schemeClr val="accent6">
                    <a:lumMod val="50000"/>
                  </a:schemeClr>
                </a:solidFill>
                <a:latin typeface="+mj-lt"/>
              </a:rPr>
              <a:t> End‐</a:t>
            </a:r>
            <a:r>
              <a:rPr lang="en-US" sz="2800" dirty="0" err="1" smtClean="0">
                <a:solidFill>
                  <a:schemeClr val="accent6">
                    <a:lumMod val="50000"/>
                  </a:schemeClr>
                </a:solidFill>
                <a:latin typeface="+mj-lt"/>
              </a:rPr>
              <a:t>Sem</a:t>
            </a:r>
            <a:r>
              <a:rPr lang="en-US" sz="2800" dirty="0" smtClean="0">
                <a:solidFill>
                  <a:schemeClr val="accent6">
                    <a:lumMod val="50000"/>
                  </a:schemeClr>
                </a:solidFill>
                <a:latin typeface="+mj-lt"/>
              </a:rPr>
              <a:t>   : 30%</a:t>
            </a:r>
          </a:p>
          <a:p>
            <a:r>
              <a:rPr lang="en-US" sz="2800" dirty="0" smtClean="0">
                <a:solidFill>
                  <a:schemeClr val="accent6">
                    <a:lumMod val="50000"/>
                  </a:schemeClr>
                </a:solidFill>
                <a:latin typeface="+mj-lt"/>
              </a:rPr>
              <a:t>Mini Project:25 %</a:t>
            </a:r>
          </a:p>
          <a:p>
            <a:endParaRPr lang="en-US" sz="2800" dirty="0" smtClean="0"/>
          </a:p>
          <a:p>
            <a:pPr>
              <a:buNone/>
            </a:pPr>
            <a:endParaRPr lang="en-US" sz="2800" dirty="0" smtClean="0"/>
          </a:p>
          <a:p>
            <a:endParaRPr lang="en-US" sz="2800" dirty="0" smtClean="0"/>
          </a:p>
          <a:p>
            <a:endParaRPr lang="en-US" sz="2800" dirty="0"/>
          </a:p>
        </p:txBody>
      </p:sp>
    </p:spTree>
    <p:extLst>
      <p:ext uri="{BB962C8B-B14F-4D97-AF65-F5344CB8AC3E}">
        <p14:creationId xmlns:p14="http://schemas.microsoft.com/office/powerpoint/2010/main" val="42263095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457200" y="0"/>
            <a:ext cx="8229600" cy="1143000"/>
          </a:xfrm>
        </p:spPr>
        <p:txBody>
          <a:bodyPr/>
          <a:lstStyle/>
          <a:p>
            <a:r>
              <a:rPr lang="en-US" dirty="0" smtClean="0">
                <a:solidFill>
                  <a:srgbClr val="C00000"/>
                </a:solidFill>
                <a:ea typeface="ＭＳ Ｐゴシック" pitchFamily="34" charset="-128"/>
              </a:rPr>
              <a:t>Von </a:t>
            </a:r>
            <a:r>
              <a:rPr lang="en-US" dirty="0" smtClean="0">
                <a:solidFill>
                  <a:srgbClr val="C00000"/>
                </a:solidFill>
                <a:ea typeface="ＭＳ Ｐゴシック" pitchFamily="34" charset="-128"/>
              </a:rPr>
              <a:t>Neumann </a:t>
            </a:r>
            <a:r>
              <a:rPr lang="en-US" dirty="0" err="1" smtClean="0">
                <a:solidFill>
                  <a:srgbClr val="C00000"/>
                </a:solidFill>
                <a:ea typeface="ＭＳ Ｐゴシック" pitchFamily="34" charset="-128"/>
              </a:rPr>
              <a:t>vs</a:t>
            </a:r>
            <a:r>
              <a:rPr lang="en-US" dirty="0" smtClean="0">
                <a:solidFill>
                  <a:srgbClr val="C00000"/>
                </a:solidFill>
                <a:ea typeface="ＭＳ Ｐゴシック" pitchFamily="34" charset="-128"/>
              </a:rPr>
              <a:t> Dataflow</a:t>
            </a:r>
          </a:p>
        </p:txBody>
      </p:sp>
      <p:sp>
        <p:nvSpPr>
          <p:cNvPr id="3" name="Content Placeholder 2"/>
          <p:cNvSpPr>
            <a:spLocks noGrp="1"/>
          </p:cNvSpPr>
          <p:nvPr>
            <p:ph idx="1"/>
          </p:nvPr>
        </p:nvSpPr>
        <p:spPr>
          <a:xfrm>
            <a:off x="228600" y="996950"/>
            <a:ext cx="8610600" cy="5403850"/>
          </a:xfrm>
        </p:spPr>
        <p:txBody>
          <a:bodyPr>
            <a:normAutofit fontScale="85000" lnSpcReduction="20000"/>
          </a:bodyPr>
          <a:lstStyle/>
          <a:p>
            <a:pPr>
              <a:buFont typeface="Wingdings" charset="0"/>
              <a:buChar char="n"/>
              <a:defRPr/>
            </a:pPr>
            <a:r>
              <a:rPr lang="en-US" dirty="0" smtClean="0">
                <a:latin typeface="+mj-lt"/>
              </a:rPr>
              <a:t>Consider a von Neumann program </a:t>
            </a:r>
          </a:p>
          <a:p>
            <a:pPr lvl="1">
              <a:buFont typeface="Wingdings" charset="0"/>
              <a:buChar char="q"/>
              <a:defRPr/>
            </a:pPr>
            <a:r>
              <a:rPr lang="en-US" dirty="0" smtClean="0">
                <a:latin typeface="+mj-lt"/>
              </a:rPr>
              <a:t>What is the significance of the program order?</a:t>
            </a:r>
          </a:p>
          <a:p>
            <a:pPr lvl="1">
              <a:buFont typeface="Wingdings" charset="0"/>
              <a:buChar char="q"/>
              <a:defRPr/>
            </a:pPr>
            <a:r>
              <a:rPr lang="en-US" dirty="0" smtClean="0">
                <a:latin typeface="+mj-lt"/>
              </a:rPr>
              <a:t>What is the significance of the storage locations?</a:t>
            </a:r>
          </a:p>
          <a:p>
            <a:pPr>
              <a:buFont typeface="Wingdings" charset="0"/>
              <a:buChar char="n"/>
              <a:defRPr/>
            </a:pPr>
            <a:endParaRPr lang="en-US" dirty="0" smtClean="0">
              <a:latin typeface="+mj-lt"/>
            </a:endParaRPr>
          </a:p>
          <a:p>
            <a:pPr>
              <a:buFont typeface="Wingdings" charset="0"/>
              <a:buChar char="n"/>
              <a:defRPr/>
            </a:pPr>
            <a:endParaRPr lang="en-US" dirty="0">
              <a:latin typeface="+mj-lt"/>
            </a:endParaRPr>
          </a:p>
          <a:p>
            <a:pPr>
              <a:buFont typeface="Wingdings" charset="0"/>
              <a:buChar char="n"/>
              <a:defRPr/>
            </a:pPr>
            <a:endParaRPr lang="en-US" dirty="0" smtClean="0">
              <a:latin typeface="+mj-lt"/>
            </a:endParaRPr>
          </a:p>
          <a:p>
            <a:pPr>
              <a:buFont typeface="Wingdings" charset="0"/>
              <a:buChar char="n"/>
              <a:defRPr/>
            </a:pPr>
            <a:endParaRPr lang="en-US" dirty="0">
              <a:latin typeface="+mj-lt"/>
            </a:endParaRPr>
          </a:p>
          <a:p>
            <a:pPr>
              <a:buFont typeface="Wingdings" charset="0"/>
              <a:buChar char="n"/>
              <a:defRPr/>
            </a:pPr>
            <a:endParaRPr lang="en-US" dirty="0" smtClean="0">
              <a:latin typeface="+mj-lt"/>
            </a:endParaRPr>
          </a:p>
          <a:p>
            <a:pPr>
              <a:buFont typeface="Wingdings" charset="0"/>
              <a:buChar char="n"/>
              <a:defRPr/>
            </a:pPr>
            <a:endParaRPr lang="en-US" dirty="0">
              <a:latin typeface="+mj-lt"/>
            </a:endParaRPr>
          </a:p>
          <a:p>
            <a:pPr>
              <a:buFont typeface="Wingdings" charset="0"/>
              <a:buChar char="n"/>
              <a:defRPr/>
            </a:pPr>
            <a:endParaRPr lang="en-US" dirty="0" smtClean="0">
              <a:latin typeface="+mj-lt"/>
            </a:endParaRPr>
          </a:p>
          <a:p>
            <a:pPr marL="0" indent="0">
              <a:buFont typeface="Wingdings" charset="0"/>
              <a:buNone/>
              <a:defRPr/>
            </a:pPr>
            <a:endParaRPr lang="en-US" dirty="0">
              <a:latin typeface="+mj-lt"/>
            </a:endParaRPr>
          </a:p>
          <a:p>
            <a:pPr>
              <a:buFont typeface="Wingdings" charset="0"/>
              <a:buChar char="n"/>
              <a:defRPr/>
            </a:pPr>
            <a:endParaRPr lang="en-US" sz="1400" dirty="0" smtClean="0">
              <a:latin typeface="+mj-lt"/>
            </a:endParaRPr>
          </a:p>
          <a:p>
            <a:pPr>
              <a:buFont typeface="Wingdings" charset="0"/>
              <a:buChar char="n"/>
              <a:defRPr/>
            </a:pPr>
            <a:r>
              <a:rPr lang="en-US" dirty="0" smtClean="0">
                <a:latin typeface="+mj-lt"/>
              </a:rPr>
              <a:t>Which model is more natural to you as a programmer?</a:t>
            </a:r>
          </a:p>
          <a:p>
            <a:pPr>
              <a:buFont typeface="Wingdings" charset="0"/>
              <a:buChar char="n"/>
              <a:defRPr/>
            </a:pPr>
            <a:endParaRPr lang="en-US" dirty="0" smtClean="0">
              <a:latin typeface="+mj-lt"/>
            </a:endParaRPr>
          </a:p>
          <a:p>
            <a:pPr>
              <a:buFont typeface="Wingdings" charset="0"/>
              <a:buChar char="n"/>
              <a:defRPr/>
            </a:pPr>
            <a:endParaRPr lang="en-US" dirty="0" smtClean="0"/>
          </a:p>
          <a:p>
            <a:pPr>
              <a:buFont typeface="Wingdings" charset="0"/>
              <a:buChar char="n"/>
              <a:defRPr/>
            </a:pPr>
            <a:endParaRPr lang="en-US" dirty="0" smtClean="0"/>
          </a:p>
          <a:p>
            <a:pPr>
              <a:buFont typeface="Wingdings" charset="0"/>
              <a:buChar char="n"/>
              <a:defRPr/>
            </a:pPr>
            <a:endParaRPr lang="en-US" dirty="0"/>
          </a:p>
        </p:txBody>
      </p:sp>
      <p:sp>
        <p:nvSpPr>
          <p:cNvPr id="3789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3365DF6-41F5-4552-8DB8-6AA259EFC669}" type="slidenum">
              <a:rPr lang="en-US" sz="1600">
                <a:solidFill>
                  <a:srgbClr val="000000"/>
                </a:solidFill>
                <a:latin typeface="Garamond" pitchFamily="18" charset="0"/>
              </a:rPr>
              <a:pPr eaLnBrk="1" hangingPunct="1"/>
              <a:t>50</a:t>
            </a:fld>
            <a:endParaRPr lang="en-US" sz="1600">
              <a:solidFill>
                <a:srgbClr val="000000"/>
              </a:solidFill>
              <a:latin typeface="Garamond" pitchFamily="18" charset="0"/>
            </a:endParaRPr>
          </a:p>
        </p:txBody>
      </p:sp>
      <p:sp>
        <p:nvSpPr>
          <p:cNvPr id="30724" name="Rectangle 4"/>
          <p:cNvSpPr>
            <a:spLocks noChangeArrowheads="1"/>
          </p:cNvSpPr>
          <p:nvPr/>
        </p:nvSpPr>
        <p:spPr bwMode="auto">
          <a:xfrm>
            <a:off x="1066800" y="2514600"/>
            <a:ext cx="1423988"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57150" tIns="23813" rIns="57150" bIns="23813">
            <a:spAutoFit/>
          </a:bodyPr>
          <a:lstStyle/>
          <a:p>
            <a:pPr defTabSz="742950">
              <a:lnSpc>
                <a:spcPct val="85000"/>
              </a:lnSpc>
            </a:pPr>
            <a:r>
              <a:rPr lang="en-US" sz="2100" b="1">
                <a:latin typeface="Calibri" pitchFamily="34" charset="0"/>
              </a:rPr>
              <a:t>v &lt;= a + b;   </a:t>
            </a:r>
          </a:p>
          <a:p>
            <a:pPr defTabSz="742950">
              <a:lnSpc>
                <a:spcPct val="85000"/>
              </a:lnSpc>
            </a:pPr>
            <a:r>
              <a:rPr lang="en-US" sz="2100" b="1">
                <a:latin typeface="Calibri" pitchFamily="34" charset="0"/>
              </a:rPr>
              <a:t>w &lt;= b * 2;</a:t>
            </a:r>
          </a:p>
          <a:p>
            <a:pPr defTabSz="742950">
              <a:lnSpc>
                <a:spcPct val="85000"/>
              </a:lnSpc>
            </a:pPr>
            <a:r>
              <a:rPr lang="en-US" sz="2100" b="1">
                <a:latin typeface="Calibri" pitchFamily="34" charset="0"/>
              </a:rPr>
              <a:t>x &lt;= v - w</a:t>
            </a:r>
          </a:p>
          <a:p>
            <a:pPr defTabSz="742950">
              <a:lnSpc>
                <a:spcPct val="85000"/>
              </a:lnSpc>
            </a:pPr>
            <a:r>
              <a:rPr lang="en-US" sz="2100" b="1">
                <a:latin typeface="Calibri" pitchFamily="34" charset="0"/>
              </a:rPr>
              <a:t>y &lt;= v + w</a:t>
            </a:r>
          </a:p>
          <a:p>
            <a:pPr defTabSz="742950">
              <a:lnSpc>
                <a:spcPct val="85000"/>
              </a:lnSpc>
            </a:pPr>
            <a:r>
              <a:rPr lang="en-US" sz="2100" b="1">
                <a:latin typeface="Calibri" pitchFamily="34" charset="0"/>
              </a:rPr>
              <a:t>z &lt;= x * y</a:t>
            </a:r>
          </a:p>
        </p:txBody>
      </p:sp>
      <p:sp>
        <p:nvSpPr>
          <p:cNvPr id="30725" name="Oval 5"/>
          <p:cNvSpPr>
            <a:spLocks noChangeArrowheads="1"/>
          </p:cNvSpPr>
          <p:nvPr/>
        </p:nvSpPr>
        <p:spPr bwMode="auto">
          <a:xfrm>
            <a:off x="4953000" y="2960688"/>
            <a:ext cx="457200" cy="4572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atin typeface="Calibri" pitchFamily="34" charset="0"/>
              </a:rPr>
              <a:t>+</a:t>
            </a:r>
          </a:p>
        </p:txBody>
      </p:sp>
      <p:sp>
        <p:nvSpPr>
          <p:cNvPr id="30726" name="Oval 6"/>
          <p:cNvSpPr>
            <a:spLocks noChangeArrowheads="1"/>
          </p:cNvSpPr>
          <p:nvPr/>
        </p:nvSpPr>
        <p:spPr bwMode="auto">
          <a:xfrm>
            <a:off x="6248400" y="2960688"/>
            <a:ext cx="457200" cy="4572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atin typeface="Calibri" pitchFamily="34" charset="0"/>
              </a:rPr>
              <a:t>*2</a:t>
            </a:r>
          </a:p>
        </p:txBody>
      </p:sp>
      <p:sp>
        <p:nvSpPr>
          <p:cNvPr id="30727" name="Oval 7"/>
          <p:cNvSpPr>
            <a:spLocks noChangeArrowheads="1"/>
          </p:cNvSpPr>
          <p:nvPr/>
        </p:nvSpPr>
        <p:spPr bwMode="auto">
          <a:xfrm>
            <a:off x="4953000" y="3951288"/>
            <a:ext cx="457200" cy="4572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atin typeface="Calibri" pitchFamily="34" charset="0"/>
              </a:rPr>
              <a:t>-</a:t>
            </a:r>
          </a:p>
        </p:txBody>
      </p:sp>
      <p:sp>
        <p:nvSpPr>
          <p:cNvPr id="30728" name="Oval 8"/>
          <p:cNvSpPr>
            <a:spLocks noChangeArrowheads="1"/>
          </p:cNvSpPr>
          <p:nvPr/>
        </p:nvSpPr>
        <p:spPr bwMode="auto">
          <a:xfrm>
            <a:off x="6248400" y="3951288"/>
            <a:ext cx="457200" cy="4572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atin typeface="Calibri" pitchFamily="34" charset="0"/>
              </a:rPr>
              <a:t>+</a:t>
            </a:r>
          </a:p>
        </p:txBody>
      </p:sp>
      <p:sp>
        <p:nvSpPr>
          <p:cNvPr id="30729" name="Oval 9"/>
          <p:cNvSpPr>
            <a:spLocks noChangeArrowheads="1"/>
          </p:cNvSpPr>
          <p:nvPr/>
        </p:nvSpPr>
        <p:spPr bwMode="auto">
          <a:xfrm>
            <a:off x="5638800" y="4789488"/>
            <a:ext cx="457200" cy="4572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a:latin typeface="Calibri" pitchFamily="34" charset="0"/>
              </a:rPr>
              <a:t>*</a:t>
            </a:r>
          </a:p>
        </p:txBody>
      </p:sp>
      <p:sp>
        <p:nvSpPr>
          <p:cNvPr id="30730" name="Text Box 10"/>
          <p:cNvSpPr txBox="1">
            <a:spLocks noChangeArrowheads="1"/>
          </p:cNvSpPr>
          <p:nvPr/>
        </p:nvSpPr>
        <p:spPr bwMode="auto">
          <a:xfrm>
            <a:off x="4854575" y="2071688"/>
            <a:ext cx="339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atin typeface="Calibri" pitchFamily="34" charset="0"/>
              </a:rPr>
              <a:t>a</a:t>
            </a:r>
          </a:p>
        </p:txBody>
      </p:sp>
      <p:sp>
        <p:nvSpPr>
          <p:cNvPr id="30731" name="Text Box 11"/>
          <p:cNvSpPr txBox="1">
            <a:spLocks noChangeArrowheads="1"/>
          </p:cNvSpPr>
          <p:nvPr/>
        </p:nvSpPr>
        <p:spPr bwMode="auto">
          <a:xfrm>
            <a:off x="6303963" y="2128838"/>
            <a:ext cx="346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atin typeface="Calibri" pitchFamily="34" charset="0"/>
              </a:rPr>
              <a:t>b</a:t>
            </a:r>
          </a:p>
        </p:txBody>
      </p:sp>
      <p:cxnSp>
        <p:nvCxnSpPr>
          <p:cNvPr id="30732" name="AutoShape 12"/>
          <p:cNvCxnSpPr>
            <a:cxnSpLocks noChangeShapeType="1"/>
            <a:stCxn id="30730" idx="2"/>
            <a:endCxn id="30725" idx="1"/>
          </p:cNvCxnSpPr>
          <p:nvPr/>
        </p:nvCxnSpPr>
        <p:spPr bwMode="auto">
          <a:xfrm rot="5400000">
            <a:off x="4772819" y="2775744"/>
            <a:ext cx="498475" cy="4763"/>
          </a:xfrm>
          <a:prstGeom prst="bentConnector3">
            <a:avLst>
              <a:gd name="adj1" fmla="val 50000"/>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0733" name="AutoShape 14"/>
          <p:cNvCxnSpPr>
            <a:cxnSpLocks noChangeShapeType="1"/>
            <a:stCxn id="30731" idx="2"/>
            <a:endCxn id="30726" idx="7"/>
          </p:cNvCxnSpPr>
          <p:nvPr/>
        </p:nvCxnSpPr>
        <p:spPr bwMode="auto">
          <a:xfrm rot="16200000" flipH="1">
            <a:off x="6339681" y="2728119"/>
            <a:ext cx="436563" cy="161925"/>
          </a:xfrm>
          <a:prstGeom prst="bentConnector3">
            <a:avLst>
              <a:gd name="adj1" fmla="val 50000"/>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0734" name="AutoShape 15"/>
          <p:cNvCxnSpPr>
            <a:cxnSpLocks noChangeShapeType="1"/>
            <a:stCxn id="30731" idx="2"/>
            <a:endCxn id="30725" idx="7"/>
          </p:cNvCxnSpPr>
          <p:nvPr/>
        </p:nvCxnSpPr>
        <p:spPr bwMode="auto">
          <a:xfrm rot="5400000">
            <a:off x="5691981" y="2242344"/>
            <a:ext cx="436563" cy="1133475"/>
          </a:xfrm>
          <a:prstGeom prst="bentConnector3">
            <a:avLst>
              <a:gd name="adj1" fmla="val 50000"/>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0735" name="AutoShape 16"/>
          <p:cNvCxnSpPr>
            <a:cxnSpLocks noChangeShapeType="1"/>
            <a:stCxn id="30725" idx="4"/>
            <a:endCxn id="30727" idx="1"/>
          </p:cNvCxnSpPr>
          <p:nvPr/>
        </p:nvCxnSpPr>
        <p:spPr bwMode="auto">
          <a:xfrm rot="5400000">
            <a:off x="4810125" y="3636963"/>
            <a:ext cx="581025" cy="161925"/>
          </a:xfrm>
          <a:prstGeom prst="bentConnector3">
            <a:avLst>
              <a:gd name="adj1" fmla="val 44264"/>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0736" name="AutoShape 17"/>
          <p:cNvCxnSpPr>
            <a:cxnSpLocks noChangeShapeType="1"/>
            <a:stCxn id="30725" idx="4"/>
            <a:endCxn id="30728" idx="1"/>
          </p:cNvCxnSpPr>
          <p:nvPr/>
        </p:nvCxnSpPr>
        <p:spPr bwMode="auto">
          <a:xfrm rot="16200000" flipH="1">
            <a:off x="5457825" y="3151188"/>
            <a:ext cx="581025" cy="1133475"/>
          </a:xfrm>
          <a:prstGeom prst="bentConnector3">
            <a:avLst>
              <a:gd name="adj1" fmla="val 44264"/>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0737" name="AutoShape 18"/>
          <p:cNvCxnSpPr>
            <a:cxnSpLocks noChangeShapeType="1"/>
            <a:stCxn id="30726" idx="4"/>
            <a:endCxn id="30728" idx="7"/>
          </p:cNvCxnSpPr>
          <p:nvPr/>
        </p:nvCxnSpPr>
        <p:spPr bwMode="auto">
          <a:xfrm rot="16200000" flipH="1">
            <a:off x="6267450" y="3636963"/>
            <a:ext cx="581025" cy="161925"/>
          </a:xfrm>
          <a:prstGeom prst="bentConnector3">
            <a:avLst>
              <a:gd name="adj1" fmla="val 6803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0738" name="AutoShape 19"/>
          <p:cNvCxnSpPr>
            <a:cxnSpLocks noChangeShapeType="1"/>
            <a:stCxn id="30726" idx="4"/>
            <a:endCxn id="30727" idx="7"/>
          </p:cNvCxnSpPr>
          <p:nvPr/>
        </p:nvCxnSpPr>
        <p:spPr bwMode="auto">
          <a:xfrm rot="5400000">
            <a:off x="5619750" y="3151188"/>
            <a:ext cx="581025" cy="1133475"/>
          </a:xfrm>
          <a:prstGeom prst="bentConnector3">
            <a:avLst>
              <a:gd name="adj1" fmla="val 68579"/>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0739" name="AutoShape 20"/>
          <p:cNvCxnSpPr>
            <a:cxnSpLocks noChangeShapeType="1"/>
            <a:stCxn id="30727" idx="4"/>
            <a:endCxn id="30729" idx="1"/>
          </p:cNvCxnSpPr>
          <p:nvPr/>
        </p:nvCxnSpPr>
        <p:spPr bwMode="auto">
          <a:xfrm rot="16200000" flipH="1">
            <a:off x="5229225" y="4370388"/>
            <a:ext cx="428625" cy="523875"/>
          </a:xfrm>
          <a:prstGeom prst="bentConnector3">
            <a:avLst>
              <a:gd name="adj1" fmla="val 4222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0740" name="AutoShape 21"/>
          <p:cNvCxnSpPr>
            <a:cxnSpLocks noChangeShapeType="1"/>
            <a:stCxn id="30728" idx="4"/>
            <a:endCxn id="30729" idx="7"/>
          </p:cNvCxnSpPr>
          <p:nvPr/>
        </p:nvCxnSpPr>
        <p:spPr bwMode="auto">
          <a:xfrm rot="5400000">
            <a:off x="6038850" y="4408488"/>
            <a:ext cx="428625" cy="447675"/>
          </a:xfrm>
          <a:prstGeom prst="bentConnector3">
            <a:avLst>
              <a:gd name="adj1" fmla="val 42222"/>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5861" name="Text Box 22"/>
          <p:cNvSpPr txBox="1">
            <a:spLocks noChangeArrowheads="1"/>
          </p:cNvSpPr>
          <p:nvPr/>
        </p:nvSpPr>
        <p:spPr bwMode="auto">
          <a:xfrm>
            <a:off x="5715000" y="5557838"/>
            <a:ext cx="3063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atin typeface="Calibri" pitchFamily="34" charset="0"/>
              </a:rPr>
              <a:t>z</a:t>
            </a:r>
          </a:p>
        </p:txBody>
      </p:sp>
      <p:cxnSp>
        <p:nvCxnSpPr>
          <p:cNvPr id="30742" name="AutoShape 23"/>
          <p:cNvCxnSpPr>
            <a:cxnSpLocks noChangeShapeType="1"/>
            <a:stCxn id="30729" idx="4"/>
            <a:endCxn id="35861" idx="0"/>
          </p:cNvCxnSpPr>
          <p:nvPr/>
        </p:nvCxnSpPr>
        <p:spPr bwMode="auto">
          <a:xfrm rot="16200000" flipH="1">
            <a:off x="5712619" y="5401469"/>
            <a:ext cx="311150" cy="1588"/>
          </a:xfrm>
          <a:prstGeom prst="bentConnector3">
            <a:avLst>
              <a:gd name="adj1" fmla="val 50000"/>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 name="TextBox 1"/>
          <p:cNvSpPr txBox="1">
            <a:spLocks noChangeArrowheads="1"/>
          </p:cNvSpPr>
          <p:nvPr/>
        </p:nvSpPr>
        <p:spPr bwMode="auto">
          <a:xfrm>
            <a:off x="1066800" y="4419600"/>
            <a:ext cx="1276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FF0000"/>
                </a:solidFill>
              </a:rPr>
              <a:t>Sequential</a:t>
            </a:r>
          </a:p>
        </p:txBody>
      </p:sp>
      <p:sp>
        <p:nvSpPr>
          <p:cNvPr id="25" name="TextBox 24"/>
          <p:cNvSpPr txBox="1">
            <a:spLocks noChangeArrowheads="1"/>
          </p:cNvSpPr>
          <p:nvPr/>
        </p:nvSpPr>
        <p:spPr bwMode="auto">
          <a:xfrm>
            <a:off x="6705600" y="5105400"/>
            <a:ext cx="1095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FF0000"/>
                </a:solidFill>
              </a:rPr>
              <a:t>Dataflow</a:t>
            </a:r>
          </a:p>
        </p:txBody>
      </p:sp>
    </p:spTree>
    <p:extLst>
      <p:ext uri="{BB962C8B-B14F-4D97-AF65-F5344CB8AC3E}">
        <p14:creationId xmlns:p14="http://schemas.microsoft.com/office/powerpoint/2010/main" val="12823152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7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7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7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7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7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7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7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7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7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7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7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7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7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86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p:bldP spid="30725" grpId="0" animBg="1"/>
      <p:bldP spid="30726" grpId="0" animBg="1"/>
      <p:bldP spid="30727" grpId="0" animBg="1"/>
      <p:bldP spid="30728" grpId="0" animBg="1"/>
      <p:bldP spid="30729" grpId="0" animBg="1"/>
      <p:bldP spid="30730" grpId="0"/>
      <p:bldP spid="30731" grpId="0"/>
      <p:bldP spid="35861" grpId="0"/>
      <p:bldP spid="2"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228600" y="152400"/>
            <a:ext cx="8915400" cy="762000"/>
          </a:xfrm>
        </p:spPr>
        <p:txBody>
          <a:bodyPr/>
          <a:lstStyle/>
          <a:p>
            <a:r>
              <a:rPr lang="en-US" sz="3500" dirty="0" smtClean="0">
                <a:solidFill>
                  <a:srgbClr val="C00000"/>
                </a:solidFill>
                <a:ea typeface="ＭＳ Ｐゴシック" pitchFamily="34" charset="-128"/>
              </a:rPr>
              <a:t>ISA </a:t>
            </a:r>
            <a:r>
              <a:rPr lang="en-US" sz="3500" dirty="0" smtClean="0">
                <a:solidFill>
                  <a:srgbClr val="C00000"/>
                </a:solidFill>
                <a:ea typeface="ＭＳ Ｐゴシック" pitchFamily="34" charset="-128"/>
              </a:rPr>
              <a:t>vs. Microarchitecture Level Tradeoff</a:t>
            </a:r>
          </a:p>
        </p:txBody>
      </p:sp>
      <p:sp>
        <p:nvSpPr>
          <p:cNvPr id="3" name="Content Placeholder 2"/>
          <p:cNvSpPr>
            <a:spLocks noGrp="1"/>
          </p:cNvSpPr>
          <p:nvPr>
            <p:ph idx="1"/>
          </p:nvPr>
        </p:nvSpPr>
        <p:spPr>
          <a:xfrm>
            <a:off x="287977" y="1066800"/>
            <a:ext cx="8915400" cy="5194300"/>
          </a:xfrm>
        </p:spPr>
        <p:txBody>
          <a:bodyPr>
            <a:normAutofit fontScale="85000" lnSpcReduction="20000"/>
          </a:bodyPr>
          <a:lstStyle/>
          <a:p>
            <a:r>
              <a:rPr lang="en-US" dirty="0" smtClean="0">
                <a:latin typeface="+mj-lt"/>
                <a:ea typeface="ＭＳ Ｐゴシック" pitchFamily="34" charset="-128"/>
              </a:rPr>
              <a:t>A similar tradeoff (control vs. data-driven execution) can be made at the microarchitecture level</a:t>
            </a:r>
          </a:p>
          <a:p>
            <a:endParaRPr lang="en-US" dirty="0" smtClean="0">
              <a:latin typeface="+mj-lt"/>
              <a:ea typeface="ＭＳ Ｐゴシック" pitchFamily="34" charset="-128"/>
            </a:endParaRPr>
          </a:p>
          <a:p>
            <a:r>
              <a:rPr lang="en-US" dirty="0" smtClean="0">
                <a:latin typeface="+mj-lt"/>
                <a:ea typeface="ＭＳ Ｐゴシック" pitchFamily="34" charset="-128"/>
              </a:rPr>
              <a:t>ISA: Specifies how the programmer sees instructions to be executed</a:t>
            </a:r>
          </a:p>
          <a:p>
            <a:pPr lvl="1"/>
            <a:r>
              <a:rPr lang="en-US" dirty="0" smtClean="0">
                <a:latin typeface="+mj-lt"/>
                <a:ea typeface="ＭＳ Ｐゴシック" pitchFamily="34" charset="-128"/>
              </a:rPr>
              <a:t>Programmer sees a sequential, control-flow execution order vs.</a:t>
            </a:r>
          </a:p>
          <a:p>
            <a:pPr lvl="1"/>
            <a:r>
              <a:rPr lang="en-US" dirty="0" smtClean="0">
                <a:latin typeface="+mj-lt"/>
                <a:ea typeface="ＭＳ Ｐゴシック" pitchFamily="34" charset="-128"/>
              </a:rPr>
              <a:t>Programmer sees a data-flow execution order</a:t>
            </a:r>
          </a:p>
          <a:p>
            <a:pPr lvl="1"/>
            <a:endParaRPr lang="en-US" dirty="0" smtClean="0">
              <a:latin typeface="+mj-lt"/>
              <a:ea typeface="ＭＳ Ｐゴシック" pitchFamily="34" charset="-128"/>
            </a:endParaRPr>
          </a:p>
          <a:p>
            <a:r>
              <a:rPr lang="en-US" dirty="0" smtClean="0">
                <a:latin typeface="+mj-lt"/>
                <a:ea typeface="ＭＳ Ｐゴシック" pitchFamily="34" charset="-128"/>
              </a:rPr>
              <a:t>Microarchitecture: How the underlying implementation actually executes instructions </a:t>
            </a:r>
          </a:p>
          <a:p>
            <a:pPr lvl="1"/>
            <a:r>
              <a:rPr lang="en-US" dirty="0" smtClean="0">
                <a:latin typeface="+mj-lt"/>
                <a:ea typeface="ＭＳ Ｐゴシック" pitchFamily="34" charset="-128"/>
              </a:rPr>
              <a:t>Microarchitecture can execute instructions in any order as long as it obeys the semantics specified by the ISA when making the instruction results visible to software</a:t>
            </a:r>
          </a:p>
          <a:p>
            <a:pPr lvl="2"/>
            <a:r>
              <a:rPr lang="en-US" dirty="0" smtClean="0">
                <a:latin typeface="+mj-lt"/>
                <a:ea typeface="ＭＳ Ｐゴシック" pitchFamily="34" charset="-128"/>
              </a:rPr>
              <a:t>Programmer should see the order specified by the ISA</a:t>
            </a:r>
          </a:p>
        </p:txBody>
      </p:sp>
      <p:sp>
        <p:nvSpPr>
          <p:cNvPr id="2253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507BF95-465D-4CF3-863F-FB73A6D55529}" type="slidenum">
              <a:rPr lang="en-US" sz="1600">
                <a:solidFill>
                  <a:srgbClr val="000000"/>
                </a:solidFill>
                <a:latin typeface="Garamond" pitchFamily="18" charset="0"/>
              </a:rPr>
              <a:pPr eaLnBrk="1" hangingPunct="1"/>
              <a:t>51</a:t>
            </a:fld>
            <a:endParaRPr lang="en-US" sz="1600">
              <a:solidFill>
                <a:srgbClr val="000000"/>
              </a:solidFill>
              <a:latin typeface="Garamond" pitchFamily="18" charset="0"/>
            </a:endParaRPr>
          </a:p>
        </p:txBody>
      </p:sp>
    </p:spTree>
    <p:extLst>
      <p:ext uri="{BB962C8B-B14F-4D97-AF65-F5344CB8AC3E}">
        <p14:creationId xmlns:p14="http://schemas.microsoft.com/office/powerpoint/2010/main" val="33667882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a:xfrm>
            <a:off x="457200" y="0"/>
            <a:ext cx="8229600" cy="1143000"/>
          </a:xfrm>
        </p:spPr>
        <p:txBody>
          <a:bodyPr>
            <a:normAutofit/>
          </a:bodyPr>
          <a:lstStyle/>
          <a:p>
            <a:r>
              <a:rPr lang="en-US" sz="4000" dirty="0" smtClean="0">
                <a:solidFill>
                  <a:srgbClr val="C00000"/>
                </a:solidFill>
                <a:ea typeface="ＭＳ Ｐゴシック" pitchFamily="34" charset="-128"/>
              </a:rPr>
              <a:t>ISA vs. Microarchitecture Level </a:t>
            </a:r>
            <a:endParaRPr lang="en-US" dirty="0" smtClean="0">
              <a:solidFill>
                <a:srgbClr val="C00000"/>
              </a:solidFill>
              <a:ea typeface="ＭＳ Ｐゴシック" pitchFamily="34" charset="-128"/>
            </a:endParaRPr>
          </a:p>
        </p:txBody>
      </p:sp>
      <p:sp>
        <p:nvSpPr>
          <p:cNvPr id="3" name="Content Placeholder 2"/>
          <p:cNvSpPr>
            <a:spLocks noGrp="1"/>
          </p:cNvSpPr>
          <p:nvPr>
            <p:ph idx="1"/>
          </p:nvPr>
        </p:nvSpPr>
        <p:spPr>
          <a:xfrm>
            <a:off x="228600" y="996950"/>
            <a:ext cx="8915400" cy="5194300"/>
          </a:xfrm>
        </p:spPr>
        <p:txBody>
          <a:bodyPr>
            <a:normAutofit/>
          </a:bodyPr>
          <a:lstStyle/>
          <a:p>
            <a:endParaRPr lang="en-US" sz="2000" dirty="0" smtClean="0">
              <a:latin typeface="+mj-lt"/>
              <a:ea typeface="ＭＳ Ｐゴシック" pitchFamily="34" charset="-128"/>
            </a:endParaRPr>
          </a:p>
          <a:p>
            <a:r>
              <a:rPr lang="en-US" sz="2000" dirty="0" smtClean="0">
                <a:latin typeface="+mj-lt"/>
                <a:ea typeface="ＭＳ Ｐゴシック" pitchFamily="34" charset="-128"/>
              </a:rPr>
              <a:t>ISA</a:t>
            </a:r>
            <a:r>
              <a:rPr lang="en-US" sz="2000" dirty="0" smtClean="0">
                <a:latin typeface="+mj-lt"/>
                <a:ea typeface="ＭＳ Ｐゴシック" pitchFamily="34" charset="-128"/>
              </a:rPr>
              <a:t>: Specifies how the programmer sees instructions to be executed</a:t>
            </a:r>
          </a:p>
          <a:p>
            <a:pPr marL="457200" lvl="1" indent="0">
              <a:buNone/>
            </a:pPr>
            <a:endParaRPr lang="en-US" sz="2000" dirty="0" smtClean="0">
              <a:latin typeface="+mj-lt"/>
              <a:ea typeface="ＭＳ Ｐゴシック" pitchFamily="34" charset="-128"/>
            </a:endParaRPr>
          </a:p>
          <a:p>
            <a:r>
              <a:rPr lang="en-US" sz="2000" dirty="0" smtClean="0">
                <a:latin typeface="+mj-lt"/>
                <a:ea typeface="ＭＳ Ｐゴシック" pitchFamily="34" charset="-128"/>
              </a:rPr>
              <a:t>Microarchitecture: How the underlying implementation actually executes instructions </a:t>
            </a:r>
          </a:p>
          <a:p>
            <a:pPr lvl="1"/>
            <a:r>
              <a:rPr lang="en-US" sz="2000" dirty="0" smtClean="0">
                <a:latin typeface="+mj-lt"/>
                <a:ea typeface="ＭＳ Ｐゴシック" pitchFamily="34" charset="-128"/>
              </a:rPr>
              <a:t>Microarchitecture can execute instructions in any order as long as it obeys the semantics specified by the ISA when making the instruction results visible to software</a:t>
            </a:r>
          </a:p>
          <a:p>
            <a:pPr lvl="2"/>
            <a:r>
              <a:rPr lang="en-US" sz="2000" dirty="0" smtClean="0">
                <a:latin typeface="+mj-lt"/>
                <a:ea typeface="ＭＳ Ｐゴシック" pitchFamily="34" charset="-128"/>
              </a:rPr>
              <a:t>Programmer should see the order specified by the ISA</a:t>
            </a:r>
          </a:p>
        </p:txBody>
      </p:sp>
      <p:sp>
        <p:nvSpPr>
          <p:cNvPr id="4301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3E7BAE4-E869-4E73-A279-215786EE31A8}" type="slidenum">
              <a:rPr lang="en-US" sz="1600">
                <a:solidFill>
                  <a:srgbClr val="000000"/>
                </a:solidFill>
                <a:latin typeface="Garamond" pitchFamily="18" charset="0"/>
              </a:rPr>
              <a:pPr eaLnBrk="1" hangingPunct="1"/>
              <a:t>52</a:t>
            </a:fld>
            <a:endParaRPr lang="en-US" sz="1600">
              <a:solidFill>
                <a:srgbClr val="000000"/>
              </a:solidFill>
              <a:latin typeface="Garamond" pitchFamily="18" charset="0"/>
            </a:endParaRPr>
          </a:p>
        </p:txBody>
      </p:sp>
    </p:spTree>
    <p:extLst>
      <p:ext uri="{BB962C8B-B14F-4D97-AF65-F5344CB8AC3E}">
        <p14:creationId xmlns:p14="http://schemas.microsoft.com/office/powerpoint/2010/main" val="36394586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457200" y="274638"/>
            <a:ext cx="8229600" cy="715962"/>
          </a:xfrm>
        </p:spPr>
        <p:txBody>
          <a:bodyPr>
            <a:normAutofit/>
          </a:bodyPr>
          <a:lstStyle/>
          <a:p>
            <a:r>
              <a:rPr lang="en-US" sz="3200" b="1" dirty="0" smtClean="0">
                <a:solidFill>
                  <a:schemeClr val="accent2"/>
                </a:solidFill>
                <a:ea typeface="ＭＳ Ｐゴシック" pitchFamily="34" charset="-128"/>
              </a:rPr>
              <a:t>The Von-Neumann Model</a:t>
            </a:r>
          </a:p>
        </p:txBody>
      </p:sp>
      <p:sp>
        <p:nvSpPr>
          <p:cNvPr id="45058" name="Content Placeholder 2"/>
          <p:cNvSpPr>
            <a:spLocks noGrp="1"/>
          </p:cNvSpPr>
          <p:nvPr>
            <p:ph idx="1"/>
          </p:nvPr>
        </p:nvSpPr>
        <p:spPr>
          <a:xfrm>
            <a:off x="228600" y="996950"/>
            <a:ext cx="8763000" cy="5194300"/>
          </a:xfrm>
        </p:spPr>
        <p:txBody>
          <a:bodyPr>
            <a:normAutofit fontScale="92500"/>
          </a:bodyPr>
          <a:lstStyle/>
          <a:p>
            <a:r>
              <a:rPr lang="en-US" sz="2400" smtClean="0">
                <a:latin typeface="+mj-lt"/>
                <a:ea typeface="ＭＳ Ｐゴシック" pitchFamily="34" charset="-128"/>
              </a:rPr>
              <a:t>All major </a:t>
            </a:r>
            <a:r>
              <a:rPr lang="en-US" sz="2400" i="1" smtClean="0">
                <a:solidFill>
                  <a:srgbClr val="0000FF"/>
                </a:solidFill>
                <a:latin typeface="+mj-lt"/>
                <a:ea typeface="ＭＳ Ｐゴシック" pitchFamily="34" charset="-128"/>
              </a:rPr>
              <a:t>instruction set architectures </a:t>
            </a:r>
            <a:r>
              <a:rPr lang="en-US" sz="2400" smtClean="0">
                <a:latin typeface="+mj-lt"/>
                <a:ea typeface="ＭＳ Ｐゴシック" pitchFamily="34" charset="-128"/>
              </a:rPr>
              <a:t>today use this model</a:t>
            </a:r>
          </a:p>
          <a:p>
            <a:pPr lvl="1"/>
            <a:r>
              <a:rPr lang="en-US" sz="2400" smtClean="0">
                <a:latin typeface="+mj-lt"/>
                <a:ea typeface="ＭＳ Ｐゴシック" pitchFamily="34" charset="-128"/>
              </a:rPr>
              <a:t>x86, ARM, MIPS, SPARC, Alpha, POWER</a:t>
            </a:r>
          </a:p>
          <a:p>
            <a:endParaRPr lang="en-US" sz="2400" smtClean="0">
              <a:latin typeface="+mj-lt"/>
              <a:ea typeface="ＭＳ Ｐゴシック" pitchFamily="34" charset="-128"/>
            </a:endParaRPr>
          </a:p>
          <a:p>
            <a:r>
              <a:rPr lang="en-US" sz="2400" smtClean="0">
                <a:latin typeface="+mj-lt"/>
                <a:ea typeface="ＭＳ Ｐゴシック" pitchFamily="34" charset="-128"/>
              </a:rPr>
              <a:t>Underneath (at the microarchitecture level), </a:t>
            </a:r>
            <a:r>
              <a:rPr lang="en-US" sz="2400" smtClean="0">
                <a:solidFill>
                  <a:srgbClr val="000000"/>
                </a:solidFill>
                <a:latin typeface="+mj-lt"/>
                <a:ea typeface="ＭＳ Ｐゴシック" pitchFamily="34" charset="-128"/>
              </a:rPr>
              <a:t>the execution model of almost all </a:t>
            </a:r>
            <a:r>
              <a:rPr lang="en-US" sz="2400" i="1" smtClean="0">
                <a:solidFill>
                  <a:srgbClr val="0000FF"/>
                </a:solidFill>
                <a:latin typeface="+mj-lt"/>
                <a:ea typeface="ＭＳ Ｐゴシック" pitchFamily="34" charset="-128"/>
              </a:rPr>
              <a:t>implementations</a:t>
            </a:r>
            <a:r>
              <a:rPr lang="en-US" sz="2400" smtClean="0">
                <a:latin typeface="+mj-lt"/>
                <a:ea typeface="ＭＳ Ｐゴシック" pitchFamily="34" charset="-128"/>
              </a:rPr>
              <a:t> </a:t>
            </a:r>
            <a:r>
              <a:rPr lang="en-US" sz="2400" i="1" smtClean="0">
                <a:solidFill>
                  <a:srgbClr val="0000FF"/>
                </a:solidFill>
                <a:latin typeface="+mj-lt"/>
                <a:ea typeface="ＭＳ Ｐゴシック" pitchFamily="34" charset="-128"/>
              </a:rPr>
              <a:t>(or, microarchitectures) </a:t>
            </a:r>
            <a:r>
              <a:rPr lang="en-US" sz="2400" smtClean="0">
                <a:latin typeface="+mj-lt"/>
                <a:ea typeface="ＭＳ Ｐゴシック" pitchFamily="34" charset="-128"/>
              </a:rPr>
              <a:t>is very different</a:t>
            </a:r>
          </a:p>
          <a:p>
            <a:pPr lvl="1"/>
            <a:r>
              <a:rPr lang="en-US" sz="2400" smtClean="0">
                <a:latin typeface="+mj-lt"/>
                <a:ea typeface="ＭＳ Ｐゴシック" pitchFamily="34" charset="-128"/>
              </a:rPr>
              <a:t>Pipelined instruction execution: </a:t>
            </a:r>
            <a:r>
              <a:rPr lang="en-US" sz="2400" i="1" smtClean="0">
                <a:latin typeface="+mj-lt"/>
                <a:ea typeface="ＭＳ Ｐゴシック" pitchFamily="34" charset="-128"/>
              </a:rPr>
              <a:t>Intel 80486 uarch</a:t>
            </a:r>
          </a:p>
          <a:p>
            <a:pPr lvl="1"/>
            <a:r>
              <a:rPr lang="en-US" sz="2400" smtClean="0">
                <a:latin typeface="+mj-lt"/>
                <a:ea typeface="ＭＳ Ｐゴシック" pitchFamily="34" charset="-128"/>
              </a:rPr>
              <a:t>Multiple instructions at a time: </a:t>
            </a:r>
            <a:r>
              <a:rPr lang="en-US" sz="2400" i="1" smtClean="0">
                <a:latin typeface="+mj-lt"/>
                <a:ea typeface="ＭＳ Ｐゴシック" pitchFamily="34" charset="-128"/>
              </a:rPr>
              <a:t>Intel Pentium uarch</a:t>
            </a:r>
          </a:p>
          <a:p>
            <a:pPr lvl="1"/>
            <a:r>
              <a:rPr lang="en-US" sz="2400" smtClean="0">
                <a:latin typeface="+mj-lt"/>
                <a:ea typeface="ＭＳ Ｐゴシック" pitchFamily="34" charset="-128"/>
              </a:rPr>
              <a:t>Out-of-order execution: </a:t>
            </a:r>
            <a:r>
              <a:rPr lang="en-US" sz="2400" i="1" smtClean="0">
                <a:latin typeface="+mj-lt"/>
                <a:ea typeface="ＭＳ Ｐゴシック" pitchFamily="34" charset="-128"/>
              </a:rPr>
              <a:t>Intel Pentium Pro uarch</a:t>
            </a:r>
          </a:p>
          <a:p>
            <a:pPr lvl="1"/>
            <a:r>
              <a:rPr lang="en-US" sz="2400" smtClean="0">
                <a:latin typeface="+mj-lt"/>
                <a:ea typeface="ＭＳ Ｐゴシック" pitchFamily="34" charset="-128"/>
              </a:rPr>
              <a:t>Separate instruction and data caches</a:t>
            </a:r>
          </a:p>
          <a:p>
            <a:pPr lvl="1"/>
            <a:endParaRPr lang="en-US" sz="2400" smtClean="0">
              <a:latin typeface="+mj-lt"/>
              <a:ea typeface="ＭＳ Ｐゴシック" pitchFamily="34" charset="-128"/>
            </a:endParaRPr>
          </a:p>
          <a:p>
            <a:r>
              <a:rPr lang="en-US" sz="2400" smtClean="0">
                <a:latin typeface="+mj-lt"/>
                <a:ea typeface="ＭＳ Ｐゴシック" pitchFamily="34" charset="-128"/>
              </a:rPr>
              <a:t>But, what happens underneath that is </a:t>
            </a:r>
            <a:r>
              <a:rPr lang="en-US" sz="2400" i="1" smtClean="0">
                <a:latin typeface="+mj-lt"/>
                <a:ea typeface="ＭＳ Ｐゴシック" pitchFamily="34" charset="-128"/>
              </a:rPr>
              <a:t>not</a:t>
            </a:r>
            <a:r>
              <a:rPr lang="en-US" sz="2400" smtClean="0">
                <a:latin typeface="+mj-lt"/>
                <a:ea typeface="ＭＳ Ｐゴシック" pitchFamily="34" charset="-128"/>
              </a:rPr>
              <a:t> consistent with the von Neumann model is </a:t>
            </a:r>
            <a:r>
              <a:rPr lang="en-US" sz="2400" i="1" smtClean="0">
                <a:latin typeface="+mj-lt"/>
                <a:ea typeface="ＭＳ Ｐゴシック" pitchFamily="34" charset="-128"/>
              </a:rPr>
              <a:t>not</a:t>
            </a:r>
            <a:r>
              <a:rPr lang="en-US" sz="2400" smtClean="0">
                <a:latin typeface="+mj-lt"/>
                <a:ea typeface="ＭＳ Ｐゴシック" pitchFamily="34" charset="-128"/>
              </a:rPr>
              <a:t> exposed to software</a:t>
            </a:r>
          </a:p>
          <a:p>
            <a:pPr lvl="1"/>
            <a:r>
              <a:rPr lang="en-US" sz="2400" smtClean="0">
                <a:latin typeface="+mj-lt"/>
                <a:ea typeface="ＭＳ Ｐゴシック" pitchFamily="34" charset="-128"/>
              </a:rPr>
              <a:t>Difference between ISA and microarchitecture</a:t>
            </a:r>
          </a:p>
        </p:txBody>
      </p:sp>
      <p:sp>
        <p:nvSpPr>
          <p:cNvPr id="4505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568358C-6C2D-4F8C-A2B3-BCBE82298784}" type="slidenum">
              <a:rPr lang="en-US">
                <a:solidFill>
                  <a:srgbClr val="000000"/>
                </a:solidFill>
                <a:latin typeface="+mj-lt"/>
              </a:rPr>
              <a:pPr eaLnBrk="1" hangingPunct="1"/>
              <a:t>53</a:t>
            </a:fld>
            <a:endParaRPr lang="en-US">
              <a:solidFill>
                <a:srgbClr val="000000"/>
              </a:solidFill>
              <a:latin typeface="+mj-lt"/>
            </a:endParaRPr>
          </a:p>
        </p:txBody>
      </p:sp>
    </p:spTree>
    <p:extLst>
      <p:ext uri="{BB962C8B-B14F-4D97-AF65-F5344CB8AC3E}">
        <p14:creationId xmlns:p14="http://schemas.microsoft.com/office/powerpoint/2010/main" val="1189687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dirty="0" smtClean="0">
                <a:solidFill>
                  <a:schemeClr val="accent2"/>
                </a:solidFill>
                <a:ea typeface="ＭＳ Ｐゴシック" pitchFamily="34" charset="-128"/>
              </a:rPr>
              <a:t>ISA vs. Microarchitecture</a:t>
            </a:r>
          </a:p>
        </p:txBody>
      </p:sp>
      <p:sp>
        <p:nvSpPr>
          <p:cNvPr id="47106" name="Content Placeholder 24"/>
          <p:cNvSpPr>
            <a:spLocks noGrp="1"/>
          </p:cNvSpPr>
          <p:nvPr>
            <p:ph sz="half" idx="1"/>
          </p:nvPr>
        </p:nvSpPr>
        <p:spPr>
          <a:xfrm>
            <a:off x="228600" y="1173163"/>
            <a:ext cx="6537325" cy="4876800"/>
          </a:xfrm>
        </p:spPr>
        <p:txBody>
          <a:bodyPr>
            <a:normAutofit lnSpcReduction="10000"/>
          </a:bodyPr>
          <a:lstStyle/>
          <a:p>
            <a:r>
              <a:rPr lang="en-US" smtClean="0">
                <a:latin typeface="+mj-lt"/>
                <a:ea typeface="ＭＳ Ｐゴシック" pitchFamily="34" charset="-128"/>
              </a:rPr>
              <a:t>ISA</a:t>
            </a:r>
          </a:p>
          <a:p>
            <a:pPr lvl="1"/>
            <a:r>
              <a:rPr lang="en-US" smtClean="0">
                <a:latin typeface="+mj-lt"/>
                <a:ea typeface="ＭＳ Ｐゴシック" pitchFamily="34" charset="-128"/>
              </a:rPr>
              <a:t>Agreed upon interface between software and hardware</a:t>
            </a:r>
          </a:p>
          <a:p>
            <a:pPr lvl="2"/>
            <a:r>
              <a:rPr lang="en-US" smtClean="0">
                <a:latin typeface="+mj-lt"/>
                <a:ea typeface="ＭＳ Ｐゴシック" pitchFamily="34" charset="-128"/>
              </a:rPr>
              <a:t>SW/compiler assumes, HW promises</a:t>
            </a:r>
          </a:p>
          <a:p>
            <a:pPr lvl="1"/>
            <a:r>
              <a:rPr lang="en-US" smtClean="0">
                <a:solidFill>
                  <a:srgbClr val="0000FF"/>
                </a:solidFill>
                <a:latin typeface="+mj-lt"/>
                <a:ea typeface="ＭＳ Ｐゴシック" pitchFamily="34" charset="-128"/>
              </a:rPr>
              <a:t>What the software writer needs to know to write and debug system/user programs </a:t>
            </a:r>
          </a:p>
          <a:p>
            <a:r>
              <a:rPr lang="en-US" smtClean="0">
                <a:latin typeface="+mj-lt"/>
                <a:ea typeface="ＭＳ Ｐゴシック" pitchFamily="34" charset="-128"/>
              </a:rPr>
              <a:t>Microarchitecture</a:t>
            </a:r>
          </a:p>
          <a:p>
            <a:pPr lvl="1"/>
            <a:r>
              <a:rPr lang="en-US" smtClean="0">
                <a:latin typeface="+mj-lt"/>
                <a:ea typeface="ＭＳ Ｐゴシック" pitchFamily="34" charset="-128"/>
              </a:rPr>
              <a:t>Specific implementation of an ISA</a:t>
            </a:r>
          </a:p>
          <a:p>
            <a:pPr lvl="1"/>
            <a:r>
              <a:rPr lang="en-US" smtClean="0">
                <a:latin typeface="+mj-lt"/>
                <a:ea typeface="ＭＳ Ｐゴシック" pitchFamily="34" charset="-128"/>
              </a:rPr>
              <a:t>Not visible to the software</a:t>
            </a:r>
          </a:p>
          <a:p>
            <a:r>
              <a:rPr lang="en-US" smtClean="0">
                <a:latin typeface="+mj-lt"/>
                <a:ea typeface="ＭＳ Ｐゴシック" pitchFamily="34" charset="-128"/>
              </a:rPr>
              <a:t>Microprocessor</a:t>
            </a:r>
          </a:p>
          <a:p>
            <a:pPr lvl="1"/>
            <a:r>
              <a:rPr lang="en-US" b="1" smtClean="0">
                <a:latin typeface="+mj-lt"/>
                <a:ea typeface="ＭＳ Ｐゴシック" pitchFamily="34" charset="-128"/>
              </a:rPr>
              <a:t>ISA, uarch</a:t>
            </a:r>
            <a:r>
              <a:rPr lang="en-US" smtClean="0">
                <a:latin typeface="+mj-lt"/>
                <a:ea typeface="ＭＳ Ｐゴシック" pitchFamily="34" charset="-128"/>
              </a:rPr>
              <a:t>, circuits</a:t>
            </a:r>
          </a:p>
          <a:p>
            <a:pPr lvl="1"/>
            <a:r>
              <a:rPr lang="ja-JP" altLang="en-US" smtClean="0">
                <a:latin typeface="+mj-lt"/>
                <a:ea typeface="ＭＳ Ｐゴシック" pitchFamily="34" charset="-128"/>
              </a:rPr>
              <a:t>“</a:t>
            </a:r>
            <a:r>
              <a:rPr lang="en-US" altLang="ja-JP" smtClean="0">
                <a:latin typeface="+mj-lt"/>
                <a:ea typeface="ＭＳ Ｐゴシック" pitchFamily="34" charset="-128"/>
              </a:rPr>
              <a:t>Architecture</a:t>
            </a:r>
            <a:r>
              <a:rPr lang="ja-JP" altLang="en-US" smtClean="0">
                <a:latin typeface="+mj-lt"/>
                <a:ea typeface="ＭＳ Ｐゴシック" pitchFamily="34" charset="-128"/>
              </a:rPr>
              <a:t>”</a:t>
            </a:r>
            <a:r>
              <a:rPr lang="en-US" altLang="ja-JP" smtClean="0">
                <a:latin typeface="+mj-lt"/>
                <a:ea typeface="ＭＳ Ｐゴシック" pitchFamily="34" charset="-128"/>
              </a:rPr>
              <a:t> = ISA + microarchitecture</a:t>
            </a:r>
            <a:endParaRPr lang="en-US" smtClean="0">
              <a:latin typeface="+mj-lt"/>
              <a:ea typeface="ＭＳ Ｐゴシック" pitchFamily="34" charset="-128"/>
            </a:endParaRPr>
          </a:p>
        </p:txBody>
      </p:sp>
      <p:sp>
        <p:nvSpPr>
          <p:cNvPr id="4710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2377384-8AC6-422D-BAE2-D756E7C774EE}" type="slidenum">
              <a:rPr lang="en-US" sz="1600">
                <a:solidFill>
                  <a:srgbClr val="000000"/>
                </a:solidFill>
                <a:latin typeface="+mj-lt"/>
              </a:rPr>
              <a:pPr eaLnBrk="1" hangingPunct="1"/>
              <a:t>54</a:t>
            </a:fld>
            <a:endParaRPr lang="en-US" sz="1600">
              <a:solidFill>
                <a:srgbClr val="000000"/>
              </a:solidFill>
              <a:latin typeface="+mj-lt"/>
            </a:endParaRPr>
          </a:p>
        </p:txBody>
      </p:sp>
      <p:sp>
        <p:nvSpPr>
          <p:cNvPr id="40" name="Text Box 4"/>
          <p:cNvSpPr txBox="1">
            <a:spLocks noChangeArrowheads="1"/>
          </p:cNvSpPr>
          <p:nvPr/>
        </p:nvSpPr>
        <p:spPr bwMode="auto">
          <a:xfrm>
            <a:off x="6765925" y="3408363"/>
            <a:ext cx="1869614" cy="369332"/>
          </a:xfrm>
          <a:prstGeom prst="rect">
            <a:avLst/>
          </a:prstGeom>
          <a:solidFill>
            <a:srgbClr val="00FF00"/>
          </a:solidFill>
          <a:ln w="9525">
            <a:solidFill>
              <a:schemeClr val="tx1"/>
            </a:solidFill>
            <a:miter lim="800000"/>
            <a:headEnd/>
            <a:tailEnd/>
          </a:ln>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0000"/>
                </a:solidFill>
                <a:latin typeface="+mj-lt"/>
                <a:cs typeface="Arial" pitchFamily="34" charset="0"/>
              </a:rPr>
              <a:t>Microarchitecture</a:t>
            </a:r>
          </a:p>
        </p:txBody>
      </p:sp>
      <p:sp>
        <p:nvSpPr>
          <p:cNvPr id="41" name="Text Box 5"/>
          <p:cNvSpPr txBox="1">
            <a:spLocks noChangeAspect="1" noChangeArrowheads="1"/>
          </p:cNvSpPr>
          <p:nvPr/>
        </p:nvSpPr>
        <p:spPr bwMode="auto">
          <a:xfrm>
            <a:off x="6765925" y="3027363"/>
            <a:ext cx="1946275" cy="376237"/>
          </a:xfrm>
          <a:prstGeom prst="rect">
            <a:avLst/>
          </a:prstGeom>
          <a:solidFill>
            <a:srgbClr val="FFFF00"/>
          </a:solidFill>
          <a:ln w="9525">
            <a:solidFill>
              <a:schemeClr val="tx1"/>
            </a:solidFill>
            <a:miter lim="800000"/>
            <a:headEnd/>
            <a:tailEnd/>
          </a:ln>
        </p:spPr>
        <p:txBody>
          <a:bodyPr wrap="none"/>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0000"/>
                </a:solidFill>
                <a:latin typeface="+mj-lt"/>
                <a:cs typeface="Arial" pitchFamily="34" charset="0"/>
              </a:rPr>
              <a:t>ISA</a:t>
            </a:r>
          </a:p>
        </p:txBody>
      </p:sp>
      <p:sp>
        <p:nvSpPr>
          <p:cNvPr id="42" name="Text Box 6"/>
          <p:cNvSpPr txBox="1">
            <a:spLocks noChangeAspect="1" noChangeArrowheads="1"/>
          </p:cNvSpPr>
          <p:nvPr/>
        </p:nvSpPr>
        <p:spPr bwMode="auto">
          <a:xfrm>
            <a:off x="6765925" y="2646363"/>
            <a:ext cx="1946275" cy="376237"/>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0000"/>
                </a:solidFill>
                <a:latin typeface="+mj-lt"/>
                <a:cs typeface="Arial" pitchFamily="34" charset="0"/>
              </a:rPr>
              <a:t>Program</a:t>
            </a:r>
          </a:p>
        </p:txBody>
      </p:sp>
      <p:sp>
        <p:nvSpPr>
          <p:cNvPr id="43" name="Text Box 7"/>
          <p:cNvSpPr txBox="1">
            <a:spLocks noChangeAspect="1" noChangeArrowheads="1"/>
          </p:cNvSpPr>
          <p:nvPr/>
        </p:nvSpPr>
        <p:spPr bwMode="auto">
          <a:xfrm>
            <a:off x="6765925" y="2265363"/>
            <a:ext cx="1946275" cy="376237"/>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0000"/>
                </a:solidFill>
                <a:latin typeface="+mj-lt"/>
                <a:cs typeface="Arial" pitchFamily="34" charset="0"/>
              </a:rPr>
              <a:t>Algorithm</a:t>
            </a:r>
          </a:p>
        </p:txBody>
      </p:sp>
      <p:sp>
        <p:nvSpPr>
          <p:cNvPr id="47112" name="Text Box 8"/>
          <p:cNvSpPr txBox="1">
            <a:spLocks noChangeAspect="1" noChangeArrowheads="1"/>
          </p:cNvSpPr>
          <p:nvPr/>
        </p:nvSpPr>
        <p:spPr bwMode="auto">
          <a:xfrm>
            <a:off x="6765925" y="1884363"/>
            <a:ext cx="1946275" cy="376237"/>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0000"/>
                </a:solidFill>
                <a:latin typeface="+mj-lt"/>
                <a:cs typeface="Arial" pitchFamily="34" charset="0"/>
              </a:rPr>
              <a:t>Problem</a:t>
            </a:r>
          </a:p>
        </p:txBody>
      </p:sp>
      <p:sp>
        <p:nvSpPr>
          <p:cNvPr id="45" name="Text Box 9"/>
          <p:cNvSpPr txBox="1">
            <a:spLocks noChangeAspect="1" noChangeArrowheads="1"/>
          </p:cNvSpPr>
          <p:nvPr/>
        </p:nvSpPr>
        <p:spPr bwMode="auto">
          <a:xfrm>
            <a:off x="6765925" y="3789363"/>
            <a:ext cx="1946275" cy="376237"/>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0000"/>
                </a:solidFill>
                <a:latin typeface="+mj-lt"/>
                <a:cs typeface="Arial" pitchFamily="34" charset="0"/>
              </a:rPr>
              <a:t>Circuits</a:t>
            </a:r>
          </a:p>
        </p:txBody>
      </p:sp>
      <p:sp>
        <p:nvSpPr>
          <p:cNvPr id="47114" name="Text Box 10"/>
          <p:cNvSpPr txBox="1">
            <a:spLocks noChangeAspect="1" noChangeArrowheads="1"/>
          </p:cNvSpPr>
          <p:nvPr/>
        </p:nvSpPr>
        <p:spPr bwMode="auto">
          <a:xfrm>
            <a:off x="6765925" y="4170363"/>
            <a:ext cx="1946275" cy="376237"/>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0000"/>
                </a:solidFill>
                <a:latin typeface="+mj-lt"/>
                <a:cs typeface="Arial" pitchFamily="34" charset="0"/>
              </a:rPr>
              <a:t>Electrons</a:t>
            </a:r>
          </a:p>
        </p:txBody>
      </p:sp>
    </p:spTree>
    <p:extLst>
      <p:ext uri="{BB962C8B-B14F-4D97-AF65-F5344CB8AC3E}">
        <p14:creationId xmlns:p14="http://schemas.microsoft.com/office/powerpoint/2010/main" val="15314263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dirty="0">
                <a:solidFill>
                  <a:schemeClr val="accent2"/>
                </a:solidFill>
              </a:rPr>
              <a:t>CISC versus RISC</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1342208895"/>
              </p:ext>
            </p:extLst>
          </p:nvPr>
        </p:nvGraphicFramePr>
        <p:xfrm>
          <a:off x="304800" y="1219200"/>
          <a:ext cx="9144000" cy="612073"/>
        </p:xfrm>
        <a:graphic>
          <a:graphicData uri="http://schemas.openxmlformats.org/drawingml/2006/table">
            <a:tbl>
              <a:tblPr/>
              <a:tblGrid>
                <a:gridCol w="4485340"/>
                <a:gridCol w="4658660"/>
              </a:tblGrid>
              <a:tr h="61207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0000"/>
                          </a:solidFill>
                          <a:effectLst/>
                          <a:latin typeface="Verdana" pitchFamily="34" charset="0"/>
                        </a:rPr>
                        <a:t>CISC</a:t>
                      </a:r>
                      <a:r>
                        <a:rPr kumimoji="0" lang="en-US" sz="1800" b="0" i="0" u="none" strike="noStrike" cap="none" normalizeH="0" baseline="0" dirty="0" smtClean="0">
                          <a:ln>
                            <a:noFill/>
                          </a:ln>
                          <a:solidFill>
                            <a:schemeClr val="tx1"/>
                          </a:solidFill>
                          <a:effectLst/>
                          <a:latin typeface="Arial" charset="0"/>
                        </a:rPr>
                        <a:t> </a:t>
                      </a:r>
                    </a:p>
                  </a:txBody>
                  <a:tcPr anchor="ctr" horzOverflow="overflow">
                    <a:lnL cap="flat">
                      <a:noFill/>
                    </a:lnL>
                    <a:lnR>
                      <a:noFill/>
                    </a:lnR>
                    <a:lnT cap="flat">
                      <a:noFill/>
                    </a:lnT>
                    <a:lnB>
                      <a:noFill/>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FF"/>
                          </a:solidFill>
                          <a:effectLst/>
                          <a:latin typeface="Verdana" pitchFamily="34" charset="0"/>
                        </a:rPr>
                        <a:t>RISC</a:t>
                      </a:r>
                      <a:r>
                        <a:rPr kumimoji="0" lang="en-US" sz="1800" b="0" i="0" u="none" strike="noStrike" cap="none" normalizeH="0" baseline="0" dirty="0" smtClean="0">
                          <a:ln>
                            <a:noFill/>
                          </a:ln>
                          <a:solidFill>
                            <a:schemeClr val="tx1"/>
                          </a:solidFill>
                          <a:effectLst/>
                          <a:latin typeface="Arial" charset="0"/>
                        </a:rPr>
                        <a:t> </a:t>
                      </a:r>
                    </a:p>
                  </a:txBody>
                  <a:tcPr anchor="ctr" horzOverflow="overflow">
                    <a:lnL>
                      <a:noFill/>
                    </a:lnL>
                    <a:lnR cap="flat">
                      <a:noFill/>
                    </a:lnR>
                    <a:lnT cap="flat">
                      <a:noFill/>
                    </a:lnT>
                    <a:lnB>
                      <a:noFill/>
                    </a:lnB>
                    <a:lnTlToBr>
                      <a:noFill/>
                    </a:lnTlToBr>
                    <a:lnBlToTr>
                      <a:noFill/>
                    </a:lnBlToTr>
                    <a:no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068849707"/>
              </p:ext>
            </p:extLst>
          </p:nvPr>
        </p:nvGraphicFramePr>
        <p:xfrm>
          <a:off x="609600" y="1828800"/>
          <a:ext cx="8839200" cy="614113"/>
        </p:xfrm>
        <a:graphic>
          <a:graphicData uri="http://schemas.openxmlformats.org/drawingml/2006/table">
            <a:tbl>
              <a:tblPr/>
              <a:tblGrid>
                <a:gridCol w="4335829"/>
                <a:gridCol w="4503371"/>
              </a:tblGrid>
              <a:tr h="61411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FF0000"/>
                          </a:solidFill>
                          <a:effectLst/>
                          <a:latin typeface="Verdana" pitchFamily="34" charset="0"/>
                        </a:rPr>
                        <a:t>Emphasis on hardware</a:t>
                      </a:r>
                      <a:r>
                        <a:rPr kumimoji="0" lang="en-US" sz="1800" b="0" i="0" u="none" strike="noStrike" cap="none" normalizeH="0" baseline="0" dirty="0" smtClean="0">
                          <a:ln>
                            <a:noFill/>
                          </a:ln>
                          <a:solidFill>
                            <a:schemeClr val="tx1"/>
                          </a:solidFill>
                          <a:effectLst/>
                          <a:latin typeface="Arial" charset="0"/>
                        </a:rPr>
                        <a:t> </a:t>
                      </a:r>
                    </a:p>
                  </a:txBody>
                  <a:tcPr anchor="ctr" horzOverflow="overflow">
                    <a:lnL cap="flat">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FF"/>
                          </a:solidFill>
                          <a:effectLst/>
                          <a:latin typeface="Verdana" pitchFamily="34" charset="0"/>
                        </a:rPr>
                        <a:t>Emphasis on software</a:t>
                      </a:r>
                      <a:r>
                        <a:rPr kumimoji="0" lang="en-US" sz="1800" b="0" i="0" u="none" strike="noStrike" cap="none" normalizeH="0" baseline="0" dirty="0" smtClean="0">
                          <a:ln>
                            <a:noFill/>
                          </a:ln>
                          <a:solidFill>
                            <a:schemeClr val="tx1"/>
                          </a:solidFill>
                          <a:effectLst/>
                          <a:latin typeface="Arial" charset="0"/>
                        </a:rPr>
                        <a:t> </a:t>
                      </a:r>
                    </a:p>
                  </a:txBody>
                  <a:tcPr anchor="ctr" horzOverflow="overflow">
                    <a:lnL>
                      <a:noFill/>
                    </a:lnL>
                    <a:lnR cap="flat">
                      <a:noFill/>
                    </a:lnR>
                    <a:lnT>
                      <a:noFill/>
                    </a:lnT>
                    <a:lnB>
                      <a:noFill/>
                    </a:lnB>
                    <a:lnTlToBr>
                      <a:noFill/>
                    </a:lnTlToBr>
                    <a:lnBlToTr>
                      <a:noFill/>
                    </a:lnBlToTr>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914798729"/>
              </p:ext>
            </p:extLst>
          </p:nvPr>
        </p:nvGraphicFramePr>
        <p:xfrm>
          <a:off x="533400" y="2514600"/>
          <a:ext cx="9144000" cy="875264"/>
        </p:xfrm>
        <a:graphic>
          <a:graphicData uri="http://schemas.openxmlformats.org/drawingml/2006/table">
            <a:tbl>
              <a:tblPr/>
              <a:tblGrid>
                <a:gridCol w="4485340"/>
                <a:gridCol w="4658660"/>
              </a:tblGrid>
              <a:tr h="875264">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FF0000"/>
                          </a:solidFill>
                          <a:effectLst/>
                          <a:latin typeface="Verdana" pitchFamily="34" charset="0"/>
                        </a:rPr>
                        <a:t>Includes multi-clock</a:t>
                      </a:r>
                      <a:br>
                        <a:rPr kumimoji="0" lang="en-US" sz="1800" b="0" i="0" u="none" strike="noStrike" cap="none" normalizeH="0" baseline="0" dirty="0" smtClean="0">
                          <a:ln>
                            <a:noFill/>
                          </a:ln>
                          <a:solidFill>
                            <a:srgbClr val="FF0000"/>
                          </a:solidFill>
                          <a:effectLst/>
                          <a:latin typeface="Verdana" pitchFamily="34" charset="0"/>
                        </a:rPr>
                      </a:br>
                      <a:r>
                        <a:rPr kumimoji="0" lang="en-US" sz="1800" b="0" i="0" u="none" strike="noStrike" cap="none" normalizeH="0" baseline="0" dirty="0" smtClean="0">
                          <a:ln>
                            <a:noFill/>
                          </a:ln>
                          <a:solidFill>
                            <a:srgbClr val="FF0000"/>
                          </a:solidFill>
                          <a:effectLst/>
                          <a:latin typeface="Verdana" pitchFamily="34" charset="0"/>
                        </a:rPr>
                        <a:t>complex instructions</a:t>
                      </a:r>
                      <a:r>
                        <a:rPr kumimoji="0" lang="en-US" sz="1800" b="0" i="0" u="none" strike="noStrike" cap="none" normalizeH="0" baseline="0" dirty="0" smtClean="0">
                          <a:ln>
                            <a:noFill/>
                          </a:ln>
                          <a:solidFill>
                            <a:schemeClr val="tx1"/>
                          </a:solidFill>
                          <a:effectLst/>
                          <a:latin typeface="Arial" charset="0"/>
                        </a:rPr>
                        <a:t> </a:t>
                      </a:r>
                    </a:p>
                  </a:txBody>
                  <a:tcPr anchor="ctr" horzOverflow="overflow">
                    <a:lnL cap="flat">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FF"/>
                          </a:solidFill>
                          <a:effectLst/>
                          <a:latin typeface="Verdana" pitchFamily="34" charset="0"/>
                        </a:rPr>
                        <a:t>Single-clock,</a:t>
                      </a:r>
                      <a:br>
                        <a:rPr kumimoji="0" lang="en-US" sz="1800" b="0" i="0" u="none" strike="noStrike" cap="none" normalizeH="0" baseline="0" dirty="0" smtClean="0">
                          <a:ln>
                            <a:noFill/>
                          </a:ln>
                          <a:solidFill>
                            <a:srgbClr val="0000FF"/>
                          </a:solidFill>
                          <a:effectLst/>
                          <a:latin typeface="Verdana" pitchFamily="34" charset="0"/>
                        </a:rPr>
                      </a:br>
                      <a:r>
                        <a:rPr kumimoji="0" lang="en-US" sz="1800" b="0" i="0" u="none" strike="noStrike" cap="none" normalizeH="0" baseline="0" dirty="0" smtClean="0">
                          <a:ln>
                            <a:noFill/>
                          </a:ln>
                          <a:solidFill>
                            <a:srgbClr val="0000FF"/>
                          </a:solidFill>
                          <a:effectLst/>
                          <a:latin typeface="Verdana" pitchFamily="34" charset="0"/>
                        </a:rPr>
                        <a:t>reduced instruction only</a:t>
                      </a:r>
                      <a:r>
                        <a:rPr kumimoji="0" lang="en-US" sz="1800" b="0" i="0" u="none" strike="noStrike" cap="none" normalizeH="0" baseline="0" dirty="0" smtClean="0">
                          <a:ln>
                            <a:noFill/>
                          </a:ln>
                          <a:solidFill>
                            <a:schemeClr val="tx1"/>
                          </a:solidFill>
                          <a:effectLst/>
                          <a:latin typeface="Arial" charset="0"/>
                        </a:rPr>
                        <a:t> </a:t>
                      </a:r>
                    </a:p>
                  </a:txBody>
                  <a:tcPr anchor="ctr" horzOverflow="overflow">
                    <a:lnL>
                      <a:noFill/>
                    </a:lnL>
                    <a:lnR cap="flat">
                      <a:noFill/>
                    </a:lnR>
                    <a:lnT>
                      <a:noFill/>
                    </a:lnT>
                    <a:lnB>
                      <a:noFill/>
                    </a:lnB>
                    <a:lnTlToBr>
                      <a:noFill/>
                    </a:lnTlToBr>
                    <a:lnBlToTr>
                      <a:noFill/>
                    </a:lnBlToTr>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015132198"/>
              </p:ext>
            </p:extLst>
          </p:nvPr>
        </p:nvGraphicFramePr>
        <p:xfrm>
          <a:off x="304800" y="3429000"/>
          <a:ext cx="9144000" cy="1175179"/>
        </p:xfrm>
        <a:graphic>
          <a:graphicData uri="http://schemas.openxmlformats.org/drawingml/2006/table">
            <a:tbl>
              <a:tblPr/>
              <a:tblGrid>
                <a:gridCol w="4485340"/>
                <a:gridCol w="4658660"/>
              </a:tblGrid>
              <a:tr h="117517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FF0000"/>
                          </a:solidFill>
                          <a:effectLst/>
                          <a:latin typeface="Verdana" pitchFamily="34" charset="0"/>
                        </a:rPr>
                        <a:t>Memory-to-memory:</a:t>
                      </a:r>
                      <a:br>
                        <a:rPr kumimoji="0" lang="en-US" sz="1800" b="0" i="0" u="none" strike="noStrike" cap="none" normalizeH="0" baseline="0" dirty="0" smtClean="0">
                          <a:ln>
                            <a:noFill/>
                          </a:ln>
                          <a:solidFill>
                            <a:srgbClr val="FF0000"/>
                          </a:solidFill>
                          <a:effectLst/>
                          <a:latin typeface="Verdana" pitchFamily="34" charset="0"/>
                        </a:rPr>
                      </a:br>
                      <a:r>
                        <a:rPr kumimoji="0" lang="en-US" sz="1800" b="0" i="0" u="none" strike="noStrike" cap="none" normalizeH="0" baseline="0" dirty="0" smtClean="0">
                          <a:ln>
                            <a:noFill/>
                          </a:ln>
                          <a:solidFill>
                            <a:srgbClr val="FF0000"/>
                          </a:solidFill>
                          <a:effectLst/>
                          <a:latin typeface="Verdana" pitchFamily="34" charset="0"/>
                        </a:rPr>
                        <a:t>"LOAD" and "STORE"</a:t>
                      </a:r>
                      <a:br>
                        <a:rPr kumimoji="0" lang="en-US" sz="1800" b="0" i="0" u="none" strike="noStrike" cap="none" normalizeH="0" baseline="0" dirty="0" smtClean="0">
                          <a:ln>
                            <a:noFill/>
                          </a:ln>
                          <a:solidFill>
                            <a:srgbClr val="FF0000"/>
                          </a:solidFill>
                          <a:effectLst/>
                          <a:latin typeface="Verdana" pitchFamily="34" charset="0"/>
                        </a:rPr>
                      </a:br>
                      <a:r>
                        <a:rPr kumimoji="0" lang="en-US" sz="1800" b="0" i="0" u="none" strike="noStrike" cap="none" normalizeH="0" baseline="0" dirty="0" smtClean="0">
                          <a:ln>
                            <a:noFill/>
                          </a:ln>
                          <a:solidFill>
                            <a:srgbClr val="FF0000"/>
                          </a:solidFill>
                          <a:effectLst/>
                          <a:latin typeface="Verdana" pitchFamily="34" charset="0"/>
                        </a:rPr>
                        <a:t>incorporated in instructions</a:t>
                      </a:r>
                      <a:r>
                        <a:rPr kumimoji="0" lang="en-US" sz="1800" b="0" i="0" u="none" strike="noStrike" cap="none" normalizeH="0" baseline="0" dirty="0" smtClean="0">
                          <a:ln>
                            <a:noFill/>
                          </a:ln>
                          <a:solidFill>
                            <a:schemeClr val="tx1"/>
                          </a:solidFill>
                          <a:effectLst/>
                          <a:latin typeface="Arial" charset="0"/>
                        </a:rPr>
                        <a:t> </a:t>
                      </a:r>
                    </a:p>
                  </a:txBody>
                  <a:tcPr anchor="ctr" horzOverflow="overflow">
                    <a:lnL cap="flat">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FF"/>
                          </a:solidFill>
                          <a:effectLst/>
                          <a:latin typeface="Verdana" pitchFamily="34" charset="0"/>
                        </a:rPr>
                        <a:t>Register to register:</a:t>
                      </a:r>
                      <a:br>
                        <a:rPr kumimoji="0" lang="en-US" sz="1800" b="0" i="0" u="none" strike="noStrike" cap="none" normalizeH="0" baseline="0" dirty="0" smtClean="0">
                          <a:ln>
                            <a:noFill/>
                          </a:ln>
                          <a:solidFill>
                            <a:srgbClr val="0000FF"/>
                          </a:solidFill>
                          <a:effectLst/>
                          <a:latin typeface="Verdana" pitchFamily="34" charset="0"/>
                        </a:rPr>
                      </a:br>
                      <a:r>
                        <a:rPr kumimoji="0" lang="en-US" sz="1800" b="0" i="0" u="none" strike="noStrike" cap="none" normalizeH="0" baseline="0" dirty="0" smtClean="0">
                          <a:ln>
                            <a:noFill/>
                          </a:ln>
                          <a:solidFill>
                            <a:srgbClr val="0000FF"/>
                          </a:solidFill>
                          <a:effectLst/>
                          <a:latin typeface="Verdana" pitchFamily="34" charset="0"/>
                        </a:rPr>
                        <a:t>"LOAD" and "STORE"</a:t>
                      </a:r>
                      <a:br>
                        <a:rPr kumimoji="0" lang="en-US" sz="1800" b="0" i="0" u="none" strike="noStrike" cap="none" normalizeH="0" baseline="0" dirty="0" smtClean="0">
                          <a:ln>
                            <a:noFill/>
                          </a:ln>
                          <a:solidFill>
                            <a:srgbClr val="0000FF"/>
                          </a:solidFill>
                          <a:effectLst/>
                          <a:latin typeface="Verdana" pitchFamily="34" charset="0"/>
                        </a:rPr>
                      </a:br>
                      <a:r>
                        <a:rPr kumimoji="0" lang="en-US" sz="1800" b="0" i="0" u="none" strike="noStrike" cap="none" normalizeH="0" baseline="0" dirty="0" smtClean="0">
                          <a:ln>
                            <a:noFill/>
                          </a:ln>
                          <a:solidFill>
                            <a:srgbClr val="0000FF"/>
                          </a:solidFill>
                          <a:effectLst/>
                          <a:latin typeface="Verdana" pitchFamily="34" charset="0"/>
                        </a:rPr>
                        <a:t>are independent instructions</a:t>
                      </a:r>
                      <a:r>
                        <a:rPr kumimoji="0" lang="en-US" sz="1800" b="0" i="0" u="none" strike="noStrike" cap="none" normalizeH="0" baseline="0" dirty="0" smtClean="0">
                          <a:ln>
                            <a:noFill/>
                          </a:ln>
                          <a:solidFill>
                            <a:schemeClr val="tx1"/>
                          </a:solidFill>
                          <a:effectLst/>
                          <a:latin typeface="Arial" charset="0"/>
                        </a:rPr>
                        <a:t> </a:t>
                      </a:r>
                    </a:p>
                  </a:txBody>
                  <a:tcPr anchor="ctr" horzOverflow="overflow">
                    <a:lnL>
                      <a:noFill/>
                    </a:lnL>
                    <a:lnR cap="flat">
                      <a:noFill/>
                    </a:lnR>
                    <a:lnT>
                      <a:noFill/>
                    </a:lnT>
                    <a:lnB>
                      <a:noFill/>
                    </a:lnB>
                    <a:lnTlToBr>
                      <a:noFill/>
                    </a:lnTlToBr>
                    <a:lnBlToTr>
                      <a:noFill/>
                    </a:lnBlToTr>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107249977"/>
              </p:ext>
            </p:extLst>
          </p:nvPr>
        </p:nvGraphicFramePr>
        <p:xfrm>
          <a:off x="304800" y="4572000"/>
          <a:ext cx="9144000" cy="875264"/>
        </p:xfrm>
        <a:graphic>
          <a:graphicData uri="http://schemas.openxmlformats.org/drawingml/2006/table">
            <a:tbl>
              <a:tblPr/>
              <a:tblGrid>
                <a:gridCol w="4485340"/>
                <a:gridCol w="4658660"/>
              </a:tblGrid>
              <a:tr h="875264">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FF0000"/>
                          </a:solidFill>
                          <a:effectLst/>
                          <a:latin typeface="Verdana" pitchFamily="34" charset="0"/>
                        </a:rPr>
                        <a:t>Small code sizes,</a:t>
                      </a:r>
                      <a:br>
                        <a:rPr kumimoji="0" lang="en-US" sz="1800" b="0" i="0" u="none" strike="noStrike" cap="none" normalizeH="0" baseline="0" dirty="0" smtClean="0">
                          <a:ln>
                            <a:noFill/>
                          </a:ln>
                          <a:solidFill>
                            <a:srgbClr val="FF0000"/>
                          </a:solidFill>
                          <a:effectLst/>
                          <a:latin typeface="Verdana" pitchFamily="34" charset="0"/>
                        </a:rPr>
                      </a:br>
                      <a:r>
                        <a:rPr kumimoji="0" lang="en-US" sz="1800" b="0" i="0" u="none" strike="noStrike" cap="none" normalizeH="0" baseline="0" dirty="0" smtClean="0">
                          <a:ln>
                            <a:noFill/>
                          </a:ln>
                          <a:solidFill>
                            <a:srgbClr val="FF0000"/>
                          </a:solidFill>
                          <a:effectLst/>
                          <a:latin typeface="Verdana" pitchFamily="34" charset="0"/>
                        </a:rPr>
                        <a:t>high cycles per second</a:t>
                      </a:r>
                      <a:r>
                        <a:rPr kumimoji="0" lang="en-US" sz="1800" b="0" i="0" u="none" strike="noStrike" cap="none" normalizeH="0" baseline="0" dirty="0" smtClean="0">
                          <a:ln>
                            <a:noFill/>
                          </a:ln>
                          <a:solidFill>
                            <a:schemeClr val="tx1"/>
                          </a:solidFill>
                          <a:effectLst/>
                          <a:latin typeface="Arial" charset="0"/>
                        </a:rPr>
                        <a:t> </a:t>
                      </a:r>
                    </a:p>
                  </a:txBody>
                  <a:tcPr anchor="ctr" horzOverflow="overflow">
                    <a:lnL cap="flat">
                      <a:noFill/>
                    </a:lnL>
                    <a:lnR>
                      <a:noFill/>
                    </a:lnR>
                    <a:lnT>
                      <a:noFill/>
                    </a:lnT>
                    <a:lnB>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FF"/>
                          </a:solidFill>
                          <a:effectLst/>
                          <a:latin typeface="Verdana" pitchFamily="34" charset="0"/>
                        </a:rPr>
                        <a:t>Low cycles per second,</a:t>
                      </a:r>
                      <a:br>
                        <a:rPr kumimoji="0" lang="en-US" sz="1800" b="0" i="0" u="none" strike="noStrike" cap="none" normalizeH="0" baseline="0" dirty="0" smtClean="0">
                          <a:ln>
                            <a:noFill/>
                          </a:ln>
                          <a:solidFill>
                            <a:srgbClr val="0000FF"/>
                          </a:solidFill>
                          <a:effectLst/>
                          <a:latin typeface="Verdana" pitchFamily="34" charset="0"/>
                        </a:rPr>
                      </a:br>
                      <a:r>
                        <a:rPr kumimoji="0" lang="en-US" sz="1800" b="0" i="0" u="none" strike="noStrike" cap="none" normalizeH="0" baseline="0" dirty="0" smtClean="0">
                          <a:ln>
                            <a:noFill/>
                          </a:ln>
                          <a:solidFill>
                            <a:srgbClr val="0000FF"/>
                          </a:solidFill>
                          <a:effectLst/>
                          <a:latin typeface="Verdana" pitchFamily="34" charset="0"/>
                        </a:rPr>
                        <a:t>large code sizes</a:t>
                      </a:r>
                      <a:r>
                        <a:rPr kumimoji="0" lang="en-US" sz="1800" b="0" i="0" u="none" strike="noStrike" cap="none" normalizeH="0" baseline="0" dirty="0" smtClean="0">
                          <a:ln>
                            <a:noFill/>
                          </a:ln>
                          <a:solidFill>
                            <a:schemeClr val="tx1"/>
                          </a:solidFill>
                          <a:effectLst/>
                          <a:latin typeface="Arial" charset="0"/>
                        </a:rPr>
                        <a:t> </a:t>
                      </a:r>
                    </a:p>
                  </a:txBody>
                  <a:tcPr anchor="ctr" horzOverflow="overflow">
                    <a:lnL>
                      <a:noFill/>
                    </a:lnL>
                    <a:lnR cap="flat">
                      <a:noFill/>
                    </a:lnR>
                    <a:lnT>
                      <a:noFill/>
                    </a:lnT>
                    <a:lnB>
                      <a:noFill/>
                    </a:lnB>
                    <a:lnTlToBr>
                      <a:noFill/>
                    </a:lnTlToBr>
                    <a:lnBlToTr>
                      <a:noFill/>
                    </a:lnBlToTr>
                    <a:no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731374612"/>
              </p:ext>
            </p:extLst>
          </p:nvPr>
        </p:nvGraphicFramePr>
        <p:xfrm>
          <a:off x="152400" y="5562600"/>
          <a:ext cx="9144000" cy="877304"/>
        </p:xfrm>
        <a:graphic>
          <a:graphicData uri="http://schemas.openxmlformats.org/drawingml/2006/table">
            <a:tbl>
              <a:tblPr/>
              <a:tblGrid>
                <a:gridCol w="4485340"/>
                <a:gridCol w="4658660"/>
              </a:tblGrid>
              <a:tr h="877304">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FF0000"/>
                          </a:solidFill>
                          <a:effectLst/>
                          <a:latin typeface="Verdana" pitchFamily="34" charset="0"/>
                        </a:rPr>
                        <a:t>Transistors used for storing</a:t>
                      </a:r>
                      <a:br>
                        <a:rPr kumimoji="0" lang="en-US" sz="1800" b="0" i="0" u="none" strike="noStrike" cap="none" normalizeH="0" baseline="0" dirty="0" smtClean="0">
                          <a:ln>
                            <a:noFill/>
                          </a:ln>
                          <a:solidFill>
                            <a:srgbClr val="FF0000"/>
                          </a:solidFill>
                          <a:effectLst/>
                          <a:latin typeface="Verdana" pitchFamily="34" charset="0"/>
                        </a:rPr>
                      </a:br>
                      <a:r>
                        <a:rPr kumimoji="0" lang="en-US" sz="1800" b="0" i="0" u="none" strike="noStrike" cap="none" normalizeH="0" baseline="0" dirty="0" smtClean="0">
                          <a:ln>
                            <a:noFill/>
                          </a:ln>
                          <a:solidFill>
                            <a:srgbClr val="FF0000"/>
                          </a:solidFill>
                          <a:effectLst/>
                          <a:latin typeface="Verdana" pitchFamily="34" charset="0"/>
                        </a:rPr>
                        <a:t>complex instructions</a:t>
                      </a:r>
                      <a:r>
                        <a:rPr kumimoji="0" lang="en-US" sz="1800" b="0" i="0" u="none" strike="noStrike" cap="none" normalizeH="0" baseline="0" dirty="0" smtClean="0">
                          <a:ln>
                            <a:noFill/>
                          </a:ln>
                          <a:solidFill>
                            <a:schemeClr val="tx1"/>
                          </a:solidFill>
                          <a:effectLst/>
                          <a:latin typeface="Arial" charset="0"/>
                        </a:rPr>
                        <a:t> </a:t>
                      </a:r>
                    </a:p>
                  </a:txBody>
                  <a:tcPr anchor="ctr" horzOverflow="overflow">
                    <a:lnL cap="flat">
                      <a:noFill/>
                    </a:lnL>
                    <a:lnR>
                      <a:noFill/>
                    </a:lnR>
                    <a:lnT>
                      <a:noFill/>
                    </a:lnT>
                    <a:lnB cap="flat">
                      <a:noFill/>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FF"/>
                          </a:solidFill>
                          <a:effectLst/>
                          <a:latin typeface="Verdana" pitchFamily="34" charset="0"/>
                        </a:rPr>
                        <a:t>Spends more transistors</a:t>
                      </a:r>
                      <a:br>
                        <a:rPr kumimoji="0" lang="en-US" sz="1800" b="0" i="0" u="none" strike="noStrike" cap="none" normalizeH="0" baseline="0" dirty="0" smtClean="0">
                          <a:ln>
                            <a:noFill/>
                          </a:ln>
                          <a:solidFill>
                            <a:srgbClr val="0000FF"/>
                          </a:solidFill>
                          <a:effectLst/>
                          <a:latin typeface="Verdana" pitchFamily="34" charset="0"/>
                        </a:rPr>
                      </a:br>
                      <a:r>
                        <a:rPr kumimoji="0" lang="en-US" sz="1800" b="0" i="0" u="none" strike="noStrike" cap="none" normalizeH="0" baseline="0" dirty="0" smtClean="0">
                          <a:ln>
                            <a:noFill/>
                          </a:ln>
                          <a:solidFill>
                            <a:srgbClr val="0000FF"/>
                          </a:solidFill>
                          <a:effectLst/>
                          <a:latin typeface="Verdana" pitchFamily="34" charset="0"/>
                        </a:rPr>
                        <a:t>on memory registers</a:t>
                      </a:r>
                      <a:endParaRPr kumimoji="0" lang="en-US" sz="1800" b="0" i="0" u="none" strike="noStrike" cap="none" normalizeH="0" baseline="0" dirty="0" smtClean="0">
                        <a:ln>
                          <a:noFill/>
                        </a:ln>
                        <a:solidFill>
                          <a:schemeClr val="tx1"/>
                        </a:solidFill>
                        <a:effectLst/>
                        <a:latin typeface="Arial" charset="0"/>
                      </a:endParaRPr>
                    </a:p>
                  </a:txBody>
                  <a:tcPr anchor="ctr" horzOverflow="overflow">
                    <a:lnL>
                      <a:noFill/>
                    </a:lnL>
                    <a:lnR cap="flat">
                      <a:noFill/>
                    </a:lnR>
                    <a:lnT>
                      <a:noFill/>
                    </a:lnT>
                    <a:lnB cap="flat">
                      <a:noFill/>
                    </a:lnB>
                    <a:lnTlToBr>
                      <a:noFill/>
                    </a:lnTlToBr>
                    <a:lnBlToTr>
                      <a:noFill/>
                    </a:lnBlToTr>
                    <a:noFill/>
                  </a:tcPr>
                </a:tc>
              </a:tr>
            </a:tbl>
          </a:graphicData>
        </a:graphic>
      </p:graphicFrame>
    </p:spTree>
    <p:extLst>
      <p:ext uri="{BB962C8B-B14F-4D97-AF65-F5344CB8AC3E}">
        <p14:creationId xmlns:p14="http://schemas.microsoft.com/office/powerpoint/2010/main" val="380922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457200" y="274638"/>
            <a:ext cx="8229600" cy="715962"/>
          </a:xfrm>
        </p:spPr>
        <p:txBody>
          <a:bodyPr>
            <a:normAutofit fontScale="90000"/>
          </a:bodyPr>
          <a:lstStyle/>
          <a:p>
            <a:r>
              <a:rPr lang="en-US" dirty="0" smtClean="0">
                <a:solidFill>
                  <a:srgbClr val="C00000"/>
                </a:solidFill>
                <a:ea typeface="ＭＳ Ｐゴシック" pitchFamily="34" charset="-128"/>
              </a:rPr>
              <a:t>Levels of Transformation</a:t>
            </a:r>
          </a:p>
        </p:txBody>
      </p:sp>
      <p:sp>
        <p:nvSpPr>
          <p:cNvPr id="19458"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670E210-28EF-455C-999F-2E4713CF77E4}" type="slidenum">
              <a:rPr lang="en-US" sz="1600">
                <a:solidFill>
                  <a:srgbClr val="000000"/>
                </a:solidFill>
                <a:latin typeface="Garamond" pitchFamily="18" charset="0"/>
              </a:rPr>
              <a:pPr eaLnBrk="1" hangingPunct="1"/>
              <a:t>6</a:t>
            </a:fld>
            <a:endParaRPr lang="en-US" sz="1600">
              <a:solidFill>
                <a:srgbClr val="000000"/>
              </a:solidFill>
              <a:latin typeface="Garamond" pitchFamily="18" charset="0"/>
            </a:endParaRPr>
          </a:p>
        </p:txBody>
      </p:sp>
      <p:sp>
        <p:nvSpPr>
          <p:cNvPr id="24582" name="Text Box 17"/>
          <p:cNvSpPr txBox="1">
            <a:spLocks noChangeArrowheads="1"/>
          </p:cNvSpPr>
          <p:nvPr/>
        </p:nvSpPr>
        <p:spPr bwMode="auto">
          <a:xfrm>
            <a:off x="3406775" y="4592638"/>
            <a:ext cx="2041525" cy="368300"/>
          </a:xfrm>
          <a:prstGeom prst="rect">
            <a:avLst/>
          </a:prstGeom>
          <a:solidFill>
            <a:srgbClr val="00FF00"/>
          </a:solidFill>
          <a:ln w="9525">
            <a:solidFill>
              <a:schemeClr val="tx1"/>
            </a:solidFill>
            <a:miter lim="800000"/>
            <a:headEnd/>
            <a:tailEnd/>
          </a:ln>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0000"/>
                </a:solidFill>
                <a:latin typeface="Tahoma" pitchFamily="34" charset="0"/>
              </a:rPr>
              <a:t>Microarchitecture</a:t>
            </a:r>
          </a:p>
        </p:txBody>
      </p:sp>
      <p:sp>
        <p:nvSpPr>
          <p:cNvPr id="24583" name="Text Box 18"/>
          <p:cNvSpPr txBox="1">
            <a:spLocks noChangeAspect="1" noChangeArrowheads="1"/>
          </p:cNvSpPr>
          <p:nvPr/>
        </p:nvSpPr>
        <p:spPr bwMode="auto">
          <a:xfrm>
            <a:off x="3406775" y="4221163"/>
            <a:ext cx="2041525" cy="366712"/>
          </a:xfrm>
          <a:prstGeom prst="rect">
            <a:avLst/>
          </a:prstGeom>
          <a:solidFill>
            <a:srgbClr val="FFFF00"/>
          </a:solidFill>
          <a:ln w="9525">
            <a:solidFill>
              <a:schemeClr val="tx1"/>
            </a:solidFill>
            <a:miter lim="800000"/>
            <a:headEnd/>
            <a:tailEnd/>
          </a:ln>
        </p:spPr>
        <p:txBody>
          <a:bodyPr wrap="none"/>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0000"/>
                </a:solidFill>
                <a:latin typeface="Tahoma" pitchFamily="34" charset="0"/>
              </a:rPr>
              <a:t>ISA (Architecture)</a:t>
            </a:r>
          </a:p>
        </p:txBody>
      </p:sp>
      <p:sp>
        <p:nvSpPr>
          <p:cNvPr id="24584" name="Text Box 19"/>
          <p:cNvSpPr txBox="1">
            <a:spLocks noChangeAspect="1" noChangeArrowheads="1"/>
          </p:cNvSpPr>
          <p:nvPr/>
        </p:nvSpPr>
        <p:spPr bwMode="auto">
          <a:xfrm>
            <a:off x="3403600" y="3176588"/>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0000"/>
                </a:solidFill>
                <a:latin typeface="Tahoma" pitchFamily="34" charset="0"/>
              </a:rPr>
              <a:t>Program/Language</a:t>
            </a:r>
          </a:p>
        </p:txBody>
      </p:sp>
      <p:sp>
        <p:nvSpPr>
          <p:cNvPr id="24585" name="Text Box 20"/>
          <p:cNvSpPr txBox="1">
            <a:spLocks noChangeAspect="1" noChangeArrowheads="1"/>
          </p:cNvSpPr>
          <p:nvPr/>
        </p:nvSpPr>
        <p:spPr bwMode="auto">
          <a:xfrm>
            <a:off x="3403600" y="2805113"/>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0000"/>
                </a:solidFill>
                <a:latin typeface="Tahoma" pitchFamily="34" charset="0"/>
              </a:rPr>
              <a:t>Algorithm</a:t>
            </a:r>
          </a:p>
        </p:txBody>
      </p:sp>
      <p:sp>
        <p:nvSpPr>
          <p:cNvPr id="24586" name="Text Box 21"/>
          <p:cNvSpPr txBox="1">
            <a:spLocks noChangeAspect="1" noChangeArrowheads="1"/>
          </p:cNvSpPr>
          <p:nvPr/>
        </p:nvSpPr>
        <p:spPr bwMode="auto">
          <a:xfrm>
            <a:off x="3403600" y="2438400"/>
            <a:ext cx="2043113" cy="366713"/>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0000"/>
                </a:solidFill>
                <a:latin typeface="Tahoma" pitchFamily="34" charset="0"/>
              </a:rPr>
              <a:t>Problem</a:t>
            </a:r>
          </a:p>
        </p:txBody>
      </p:sp>
      <p:sp>
        <p:nvSpPr>
          <p:cNvPr id="18" name="Text Box 22"/>
          <p:cNvSpPr txBox="1">
            <a:spLocks noChangeAspect="1" noChangeArrowheads="1"/>
          </p:cNvSpPr>
          <p:nvPr/>
        </p:nvSpPr>
        <p:spPr bwMode="auto">
          <a:xfrm>
            <a:off x="3406775" y="4965700"/>
            <a:ext cx="2039938" cy="373063"/>
          </a:xfrm>
          <a:prstGeom prst="rect">
            <a:avLst/>
          </a:prstGeom>
          <a:solidFill>
            <a:srgbClr val="00FF00"/>
          </a:solidFill>
          <a:ln w="9525">
            <a:solidFill>
              <a:schemeClr val="tx1"/>
            </a:solidFill>
            <a:miter lim="800000"/>
            <a:headEnd/>
            <a:tailEnd/>
          </a:ln>
        </p:spPr>
        <p:txBody>
          <a:bodyPr wrap="none"/>
          <a:lstStyle/>
          <a:p>
            <a:pPr>
              <a:defRPr/>
            </a:pPr>
            <a:r>
              <a:rPr lang="en-US" sz="1750" dirty="0">
                <a:solidFill>
                  <a:srgbClr val="000000"/>
                </a:solidFill>
                <a:latin typeface="Tahoma" pitchFamily="34" charset="0"/>
                <a:ea typeface="+mn-ea"/>
                <a:cs typeface="Arial" charset="0"/>
              </a:rPr>
              <a:t>Logic</a:t>
            </a:r>
          </a:p>
          <a:p>
            <a:pPr>
              <a:defRPr/>
            </a:pPr>
            <a:endParaRPr lang="en-US" sz="1750" dirty="0">
              <a:solidFill>
                <a:srgbClr val="000000"/>
              </a:solidFill>
              <a:latin typeface="Tahoma" pitchFamily="34" charset="0"/>
              <a:ea typeface="+mn-ea"/>
              <a:cs typeface="Arial" charset="0"/>
            </a:endParaRPr>
          </a:p>
        </p:txBody>
      </p:sp>
      <p:sp>
        <p:nvSpPr>
          <p:cNvPr id="24588" name="Text Box 23"/>
          <p:cNvSpPr txBox="1">
            <a:spLocks noChangeAspect="1" noChangeArrowheads="1"/>
          </p:cNvSpPr>
          <p:nvPr/>
        </p:nvSpPr>
        <p:spPr bwMode="auto">
          <a:xfrm>
            <a:off x="3406775" y="5337175"/>
            <a:ext cx="2041525" cy="368300"/>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0000"/>
                </a:solidFill>
                <a:latin typeface="Tahoma" pitchFamily="34" charset="0"/>
              </a:rPr>
              <a:t>Circuits</a:t>
            </a:r>
          </a:p>
        </p:txBody>
      </p:sp>
      <p:sp>
        <p:nvSpPr>
          <p:cNvPr id="24589" name="Text Box 24"/>
          <p:cNvSpPr txBox="1">
            <a:spLocks noChangeAspect="1" noChangeArrowheads="1"/>
          </p:cNvSpPr>
          <p:nvPr/>
        </p:nvSpPr>
        <p:spPr bwMode="auto">
          <a:xfrm>
            <a:off x="3406775" y="3551238"/>
            <a:ext cx="2041525" cy="669925"/>
          </a:xfrm>
          <a:prstGeom prst="rect">
            <a:avLst/>
          </a:prstGeom>
          <a:solidFill>
            <a:srgbClr val="35F6FF"/>
          </a:solidFill>
          <a:ln w="9525">
            <a:solidFill>
              <a:schemeClr val="tx1"/>
            </a:solidFill>
            <a:miter lim="800000"/>
            <a:headEnd/>
            <a:tailEnd/>
          </a:ln>
        </p:spPr>
        <p:txBody>
          <a:bodyPr wrap="none"/>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0000"/>
                </a:solidFill>
                <a:latin typeface="Tahoma" pitchFamily="34" charset="0"/>
              </a:rPr>
              <a:t>Runtime System</a:t>
            </a:r>
          </a:p>
          <a:p>
            <a:pPr eaLnBrk="1" hangingPunct="1"/>
            <a:r>
              <a:rPr lang="en-US" sz="1800">
                <a:solidFill>
                  <a:srgbClr val="000000"/>
                </a:solidFill>
                <a:latin typeface="Tahoma" pitchFamily="34" charset="0"/>
              </a:rPr>
              <a:t>(VM, OS, MM)</a:t>
            </a:r>
          </a:p>
        </p:txBody>
      </p:sp>
      <p:sp>
        <p:nvSpPr>
          <p:cNvPr id="25" name="Rounded Rectangle 24"/>
          <p:cNvSpPr>
            <a:spLocks noChangeArrowheads="1"/>
          </p:cNvSpPr>
          <p:nvPr/>
        </p:nvSpPr>
        <p:spPr bwMode="auto">
          <a:xfrm rot="5400000">
            <a:off x="3810000" y="3460750"/>
            <a:ext cx="1219200" cy="22860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0" name="Text Box 23"/>
          <p:cNvSpPr txBox="1">
            <a:spLocks noChangeAspect="1" noChangeArrowheads="1"/>
          </p:cNvSpPr>
          <p:nvPr/>
        </p:nvSpPr>
        <p:spPr bwMode="auto">
          <a:xfrm>
            <a:off x="3408363" y="5692775"/>
            <a:ext cx="2043112" cy="366713"/>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000000"/>
                </a:solidFill>
                <a:latin typeface="Tahoma" pitchFamily="34" charset="0"/>
              </a:rPr>
              <a:t>Electrons</a:t>
            </a:r>
          </a:p>
        </p:txBody>
      </p:sp>
      <p:sp>
        <p:nvSpPr>
          <p:cNvPr id="2" name="TextBox 1"/>
          <p:cNvSpPr txBox="1">
            <a:spLocks noChangeArrowheads="1"/>
          </p:cNvSpPr>
          <p:nvPr/>
        </p:nvSpPr>
        <p:spPr bwMode="auto">
          <a:xfrm>
            <a:off x="228600" y="990600"/>
            <a:ext cx="60579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t>“</a:t>
            </a:r>
            <a:r>
              <a:rPr lang="en-US" sz="1800" dirty="0"/>
              <a:t>The purpose of computing is insight</a:t>
            </a:r>
            <a:r>
              <a:rPr lang="en-US" altLang="en-US" sz="1800" dirty="0"/>
              <a:t>”</a:t>
            </a:r>
            <a:r>
              <a:rPr lang="en-US" sz="1800" dirty="0"/>
              <a:t> (</a:t>
            </a:r>
            <a:r>
              <a:rPr lang="en-US" sz="1800" i="1" dirty="0"/>
              <a:t>Richard Hamming</a:t>
            </a:r>
            <a:r>
              <a:rPr lang="en-US" sz="1800" dirty="0"/>
              <a:t>)</a:t>
            </a:r>
          </a:p>
          <a:p>
            <a:pPr eaLnBrk="1" hangingPunct="1"/>
            <a:r>
              <a:rPr lang="en-US" sz="1800" i="1" dirty="0"/>
              <a:t>We gain and generate insight by solving problems</a:t>
            </a:r>
          </a:p>
          <a:p>
            <a:pPr eaLnBrk="1" hangingPunct="1"/>
            <a:r>
              <a:rPr lang="en-US" sz="1800" i="1" dirty="0"/>
              <a:t>How do we ensure problems are solved by electrons?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990600"/>
            <a:ext cx="18796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71802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Tn>
                        </p:par>
                      </p:childTnLst>
                    </p:cTn>
                  </p:par>
                  <p:par>
                    <p:cTn id="5" fill="hold" nodeType="clickPar">
                      <p:stCondLst>
                        <p:cond delay="indefinite"/>
                      </p:stCondLst>
                      <p:childTnLst>
                        <p:par>
                          <p:cTn id="6" fill="hold" nodeType="withGroup">
                            <p:stCondLst>
                              <p:cond delay="0"/>
                            </p:stCondLst>
                            <p:childTnLst>
                              <p:par>
                                <p:cTn id="7" presetID="1" presetClass="entr" presetSubtype="0" fill="hold" nodeType="click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xit" presetSubtype="10" fill="hold" nodeType="clickEffect">
                                  <p:stCondLst>
                                    <p:cond delay="0"/>
                                  </p:stCondLst>
                                  <p:childTnLst>
                                    <p:animEffect transition="out" filter="blinds(horizontal)">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4586"/>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4585"/>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4584"/>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4589"/>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583"/>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4582"/>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4588"/>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nimBg="1"/>
      <p:bldP spid="24583" grpId="0" animBg="1"/>
      <p:bldP spid="24584" grpId="0" animBg="1"/>
      <p:bldP spid="24585" grpId="0" animBg="1"/>
      <p:bldP spid="24586" grpId="0" animBg="1"/>
      <p:bldP spid="18" grpId="0" animBg="1"/>
      <p:bldP spid="24588" grpId="0" animBg="1"/>
      <p:bldP spid="24589" grpId="0" animBg="1"/>
      <p:bldP spid="25"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457200" y="274638"/>
            <a:ext cx="8229600" cy="792162"/>
          </a:xfrm>
        </p:spPr>
        <p:txBody>
          <a:bodyPr/>
          <a:lstStyle/>
          <a:p>
            <a:r>
              <a:rPr lang="en-US" dirty="0" smtClean="0">
                <a:solidFill>
                  <a:srgbClr val="C00000"/>
                </a:solidFill>
                <a:ea typeface="ＭＳ Ｐゴシック" pitchFamily="34" charset="-128"/>
              </a:rPr>
              <a:t>The Power of Abstraction</a:t>
            </a:r>
          </a:p>
        </p:txBody>
      </p:sp>
      <p:sp>
        <p:nvSpPr>
          <p:cNvPr id="3" name="Content Placeholder 2"/>
          <p:cNvSpPr>
            <a:spLocks noGrp="1"/>
          </p:cNvSpPr>
          <p:nvPr>
            <p:ph idx="1"/>
          </p:nvPr>
        </p:nvSpPr>
        <p:spPr>
          <a:xfrm>
            <a:off x="228600" y="996950"/>
            <a:ext cx="8610600" cy="5194300"/>
          </a:xfrm>
        </p:spPr>
        <p:txBody>
          <a:bodyPr>
            <a:normAutofit fontScale="92500"/>
          </a:bodyPr>
          <a:lstStyle/>
          <a:p>
            <a:r>
              <a:rPr lang="en-US" smtClean="0">
                <a:solidFill>
                  <a:srgbClr val="0000FF"/>
                </a:solidFill>
                <a:ea typeface="ＭＳ Ｐゴシック" pitchFamily="34" charset="-128"/>
              </a:rPr>
              <a:t>Levels of transformation create abstractions</a:t>
            </a:r>
          </a:p>
          <a:p>
            <a:pPr lvl="1"/>
            <a:r>
              <a:rPr lang="en-US" sz="2100" smtClean="0">
                <a:ea typeface="ＭＳ Ｐゴシック" pitchFamily="34" charset="-128"/>
              </a:rPr>
              <a:t>Abstraction: A higher level only needs to know about the interface to the lower level, not how the lower level is implemented</a:t>
            </a:r>
          </a:p>
          <a:p>
            <a:pPr lvl="1"/>
            <a:r>
              <a:rPr lang="en-US" sz="2100" smtClean="0">
                <a:ea typeface="ＭＳ Ｐゴシック" pitchFamily="34" charset="-128"/>
              </a:rPr>
              <a:t>E.g., high-level language programmer does not really need to know what the ISA is and how a computer executes instructions</a:t>
            </a:r>
          </a:p>
          <a:p>
            <a:pPr lvl="1"/>
            <a:endParaRPr lang="en-US" sz="1600" smtClean="0">
              <a:ea typeface="ＭＳ Ｐゴシック" pitchFamily="34" charset="-128"/>
            </a:endParaRPr>
          </a:p>
          <a:p>
            <a:r>
              <a:rPr lang="en-US" smtClean="0">
                <a:solidFill>
                  <a:srgbClr val="0000FF"/>
                </a:solidFill>
                <a:ea typeface="ＭＳ Ｐゴシック" pitchFamily="34" charset="-128"/>
              </a:rPr>
              <a:t>Abstraction improves productivity</a:t>
            </a:r>
          </a:p>
          <a:p>
            <a:pPr lvl="1"/>
            <a:r>
              <a:rPr lang="en-US" sz="2100" smtClean="0">
                <a:ea typeface="ＭＳ Ｐゴシック" pitchFamily="34" charset="-128"/>
              </a:rPr>
              <a:t>No need to worry about decisions made in underlying levels</a:t>
            </a:r>
          </a:p>
          <a:p>
            <a:pPr lvl="1"/>
            <a:r>
              <a:rPr lang="en-US" sz="2100" smtClean="0">
                <a:ea typeface="ＭＳ Ｐゴシック" pitchFamily="34" charset="-128"/>
              </a:rPr>
              <a:t>E.g., programming in Java vs. C vs. assembly vs. binary vs. by specifying control signals of each transistor every cycle</a:t>
            </a:r>
          </a:p>
          <a:p>
            <a:pPr lvl="1"/>
            <a:endParaRPr lang="en-US" sz="1600" smtClean="0">
              <a:ea typeface="ＭＳ Ｐゴシック" pitchFamily="34" charset="-128"/>
            </a:endParaRPr>
          </a:p>
          <a:p>
            <a:r>
              <a:rPr lang="en-US" smtClean="0">
                <a:ea typeface="ＭＳ Ｐゴシック" pitchFamily="34" charset="-128"/>
              </a:rPr>
              <a:t>Then, why would you want to know what goes on underneath or above?</a:t>
            </a:r>
          </a:p>
          <a:p>
            <a:pPr lvl="1"/>
            <a:endParaRPr lang="en-US" smtClean="0">
              <a:ea typeface="ＭＳ Ｐゴシック" pitchFamily="34" charset="-128"/>
            </a:endParaRPr>
          </a:p>
          <a:p>
            <a:endParaRPr lang="en-US" smtClean="0">
              <a:ea typeface="ＭＳ Ｐゴシック" pitchFamily="34" charset="-128"/>
            </a:endParaRPr>
          </a:p>
        </p:txBody>
      </p:sp>
      <p:sp>
        <p:nvSpPr>
          <p:cNvPr id="2150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35EF534-6A46-4A92-9D91-5B0683EA3865}" type="slidenum">
              <a:rPr lang="en-US" sz="1600">
                <a:solidFill>
                  <a:srgbClr val="000000"/>
                </a:solidFill>
                <a:latin typeface="Garamond" pitchFamily="18" charset="0"/>
              </a:rPr>
              <a:pPr eaLnBrk="1" hangingPunct="1"/>
              <a:t>7</a:t>
            </a:fld>
            <a:endParaRPr lang="en-US" sz="1600">
              <a:solidFill>
                <a:srgbClr val="000000"/>
              </a:solidFill>
              <a:latin typeface="Garamond" pitchFamily="18" charset="0"/>
            </a:endParaRPr>
          </a:p>
        </p:txBody>
      </p:sp>
    </p:spTree>
    <p:extLst>
      <p:ext uri="{BB962C8B-B14F-4D97-AF65-F5344CB8AC3E}">
        <p14:creationId xmlns:p14="http://schemas.microsoft.com/office/powerpoint/2010/main" val="8247686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dirty="0" smtClean="0"/>
              <a:t>Why </a:t>
            </a:r>
            <a:r>
              <a:rPr lang="en-US" dirty="0" smtClean="0"/>
              <a:t>CS321?</a:t>
            </a:r>
            <a:endParaRPr lang="en-US" dirty="0"/>
          </a:p>
        </p:txBody>
      </p:sp>
      <p:sp>
        <p:nvSpPr>
          <p:cNvPr id="3" name="Content Placeholder 2"/>
          <p:cNvSpPr>
            <a:spLocks noGrp="1"/>
          </p:cNvSpPr>
          <p:nvPr>
            <p:ph idx="1"/>
          </p:nvPr>
        </p:nvSpPr>
        <p:spPr>
          <a:xfrm>
            <a:off x="457200" y="1219200"/>
            <a:ext cx="8229600" cy="4800599"/>
          </a:xfrm>
        </p:spPr>
        <p:txBody>
          <a:bodyPr>
            <a:normAutofit/>
          </a:bodyPr>
          <a:lstStyle/>
          <a:p>
            <a:pPr lvl="2">
              <a:buNone/>
            </a:pPr>
            <a:endParaRPr lang="en-US" dirty="0" smtClean="0">
              <a:solidFill>
                <a:srgbClr val="C00000"/>
              </a:solidFill>
            </a:endParaRPr>
          </a:p>
          <a:p>
            <a:r>
              <a:rPr lang="en-US" dirty="0" smtClean="0">
                <a:solidFill>
                  <a:srgbClr val="C00000"/>
                </a:solidFill>
              </a:rPr>
              <a:t> </a:t>
            </a:r>
            <a:r>
              <a:rPr lang="en-US" dirty="0" smtClean="0">
                <a:solidFill>
                  <a:srgbClr val="FF0000"/>
                </a:solidFill>
                <a:ea typeface="ＭＳ Ｐゴシック" pitchFamily="34" charset="-128"/>
              </a:rPr>
              <a:t>What if</a:t>
            </a:r>
          </a:p>
          <a:p>
            <a:pPr lvl="1"/>
            <a:r>
              <a:rPr lang="en-US" sz="1900" dirty="0" smtClean="0">
                <a:ea typeface="ＭＳ Ｐゴシック" pitchFamily="34" charset="-128"/>
              </a:rPr>
              <a:t>The program you wrote is running slow?</a:t>
            </a:r>
          </a:p>
          <a:p>
            <a:pPr lvl="1"/>
            <a:r>
              <a:rPr lang="en-US" sz="1900" dirty="0" smtClean="0">
                <a:ea typeface="ＭＳ Ｐゴシック" pitchFamily="34" charset="-128"/>
              </a:rPr>
              <a:t>The program you wrote does not run correctly?</a:t>
            </a:r>
          </a:p>
          <a:p>
            <a:pPr lvl="1"/>
            <a:r>
              <a:rPr lang="en-US" sz="1900" dirty="0" smtClean="0">
                <a:ea typeface="ＭＳ Ｐゴシック" pitchFamily="34" charset="-128"/>
              </a:rPr>
              <a:t>The program you wrote consumes too much energy?</a:t>
            </a:r>
          </a:p>
          <a:p>
            <a:endParaRPr lang="en-US" sz="1400" dirty="0" smtClean="0">
              <a:ea typeface="ＭＳ Ｐゴシック" pitchFamily="34" charset="-128"/>
            </a:endParaRPr>
          </a:p>
          <a:p>
            <a:r>
              <a:rPr lang="en-US" dirty="0" smtClean="0">
                <a:solidFill>
                  <a:srgbClr val="FF0000"/>
                </a:solidFill>
                <a:ea typeface="ＭＳ Ｐゴシック" pitchFamily="34" charset="-128"/>
              </a:rPr>
              <a:t>What if</a:t>
            </a:r>
          </a:p>
          <a:p>
            <a:pPr lvl="1"/>
            <a:r>
              <a:rPr lang="en-US" sz="1900" dirty="0" smtClean="0">
                <a:ea typeface="ＭＳ Ｐゴシック" pitchFamily="34" charset="-128"/>
              </a:rPr>
              <a:t>The hardware you designed is too hard to program?</a:t>
            </a:r>
          </a:p>
          <a:p>
            <a:pPr lvl="1"/>
            <a:r>
              <a:rPr lang="en-US" sz="1900" dirty="0" smtClean="0">
                <a:ea typeface="ＭＳ Ｐゴシック" pitchFamily="34" charset="-128"/>
              </a:rPr>
              <a:t>The hardware you designed is too slow because it does not provide the right primitives to the software?</a:t>
            </a:r>
          </a:p>
          <a:p>
            <a:endParaRPr lang="en-US" dirty="0" smtClean="0"/>
          </a:p>
        </p:txBody>
      </p:sp>
    </p:spTree>
    <p:extLst>
      <p:ext uri="{BB962C8B-B14F-4D97-AF65-F5344CB8AC3E}">
        <p14:creationId xmlns:p14="http://schemas.microsoft.com/office/powerpoint/2010/main" val="5376082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smtClean="0">
                <a:ea typeface="ＭＳ Ｐゴシック" pitchFamily="34" charset="-128"/>
              </a:rPr>
              <a:t>An Example: Multi-Core Systems</a:t>
            </a:r>
          </a:p>
        </p:txBody>
      </p:sp>
      <p:sp>
        <p:nvSpPr>
          <p:cNvPr id="2355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1172F2F3-DD93-4D97-AE12-E975387472DA}" type="slidenum">
              <a:rPr lang="en-US" sz="1600">
                <a:solidFill>
                  <a:srgbClr val="000000"/>
                </a:solidFill>
                <a:latin typeface="Garamond" pitchFamily="18" charset="0"/>
              </a:rPr>
              <a:pPr eaLnBrk="1" hangingPunct="1"/>
              <a:t>9</a:t>
            </a:fld>
            <a:endParaRPr lang="en-US" sz="1600">
              <a:solidFill>
                <a:srgbClr val="000000"/>
              </a:solidFill>
              <a:latin typeface="Garamond" pitchFamily="18" charset="0"/>
            </a:endParaRPr>
          </a:p>
        </p:txBody>
      </p:sp>
      <p:pic>
        <p:nvPicPr>
          <p:cNvPr id="23555" name="Content Placeholder 6" descr="barcelona-die-photo-color.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338263" y="1108075"/>
            <a:ext cx="4876800" cy="4756150"/>
          </a:xfrm>
        </p:spPr>
      </p:pic>
      <p:sp>
        <p:nvSpPr>
          <p:cNvPr id="8" name="Rounded Rectangle 7"/>
          <p:cNvSpPr>
            <a:spLocks noChangeArrowheads="1"/>
          </p:cNvSpPr>
          <p:nvPr/>
        </p:nvSpPr>
        <p:spPr bwMode="auto">
          <a:xfrm rot="5400000">
            <a:off x="4213225" y="1844676"/>
            <a:ext cx="1603375"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9" name="TextBox 8"/>
          <p:cNvSpPr txBox="1">
            <a:spLocks noChangeArrowheads="1"/>
          </p:cNvSpPr>
          <p:nvPr/>
        </p:nvSpPr>
        <p:spPr bwMode="auto">
          <a:xfrm>
            <a:off x="4400550" y="2262188"/>
            <a:ext cx="1233488" cy="430212"/>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2200" b="1">
                <a:solidFill>
                  <a:srgbClr val="FFFFFF"/>
                </a:solidFill>
                <a:cs typeface="Arial" pitchFamily="34" charset="0"/>
              </a:rPr>
              <a:t>CORE 1</a:t>
            </a:r>
          </a:p>
        </p:txBody>
      </p:sp>
      <p:sp>
        <p:nvSpPr>
          <p:cNvPr id="17" name="Rectangle 16"/>
          <p:cNvSpPr>
            <a:spLocks noChangeArrowheads="1"/>
          </p:cNvSpPr>
          <p:nvPr/>
        </p:nvSpPr>
        <p:spPr bwMode="auto">
          <a:xfrm rot="5400000">
            <a:off x="2880519" y="2235994"/>
            <a:ext cx="1603375" cy="427037"/>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0" name="TextBox 19"/>
          <p:cNvSpPr txBox="1">
            <a:spLocks noChangeArrowheads="1"/>
          </p:cNvSpPr>
          <p:nvPr/>
        </p:nvSpPr>
        <p:spPr bwMode="auto">
          <a:xfrm rot="5400000">
            <a:off x="2920206" y="2275682"/>
            <a:ext cx="1531937" cy="368300"/>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b="1">
                <a:solidFill>
                  <a:srgbClr val="FFFFFF"/>
                </a:solidFill>
                <a:cs typeface="Arial" pitchFamily="34" charset="0"/>
              </a:rPr>
              <a:t>L2 CACHE 0</a:t>
            </a:r>
          </a:p>
        </p:txBody>
      </p:sp>
      <p:sp>
        <p:nvSpPr>
          <p:cNvPr id="30" name="Rectangle 29"/>
          <p:cNvSpPr>
            <a:spLocks noChangeArrowheads="1"/>
          </p:cNvSpPr>
          <p:nvPr/>
        </p:nvSpPr>
        <p:spPr bwMode="auto">
          <a:xfrm rot="5400000">
            <a:off x="-568325" y="3127375"/>
            <a:ext cx="4756150" cy="717550"/>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32" name="TextBox 31"/>
          <p:cNvSpPr txBox="1">
            <a:spLocks noChangeArrowheads="1"/>
          </p:cNvSpPr>
          <p:nvPr/>
        </p:nvSpPr>
        <p:spPr bwMode="auto">
          <a:xfrm rot="5400000">
            <a:off x="246063" y="3244850"/>
            <a:ext cx="3113087" cy="461963"/>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b="1">
                <a:solidFill>
                  <a:srgbClr val="FFFFFF"/>
                </a:solidFill>
                <a:cs typeface="Arial" pitchFamily="34" charset="0"/>
              </a:rPr>
              <a:t>SHARED L3 CACHE</a:t>
            </a:r>
          </a:p>
        </p:txBody>
      </p:sp>
      <p:sp>
        <p:nvSpPr>
          <p:cNvPr id="36" name="Rectangle 35"/>
          <p:cNvSpPr>
            <a:spLocks noChangeArrowheads="1"/>
          </p:cNvSpPr>
          <p:nvPr/>
        </p:nvSpPr>
        <p:spPr bwMode="auto">
          <a:xfrm rot="5400000">
            <a:off x="3513138" y="3259137"/>
            <a:ext cx="4756150" cy="454025"/>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37" name="TextBox 36"/>
          <p:cNvSpPr txBox="1">
            <a:spLocks noChangeArrowheads="1"/>
          </p:cNvSpPr>
          <p:nvPr/>
        </p:nvSpPr>
        <p:spPr bwMode="auto">
          <a:xfrm rot="5400000">
            <a:off x="4415632" y="3247231"/>
            <a:ext cx="2940050" cy="461963"/>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b="1">
                <a:solidFill>
                  <a:srgbClr val="FFFFFF"/>
                </a:solidFill>
                <a:cs typeface="Arial" pitchFamily="34" charset="0"/>
              </a:rPr>
              <a:t>DRAM INTERFACE</a:t>
            </a:r>
          </a:p>
        </p:txBody>
      </p:sp>
      <p:pic>
        <p:nvPicPr>
          <p:cNvPr id="23564" name="Picture 37" descr="samsung-dimm-better.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0975" y="919163"/>
            <a:ext cx="1312863"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ounded Rectangle 27"/>
          <p:cNvSpPr>
            <a:spLocks noChangeArrowheads="1"/>
          </p:cNvSpPr>
          <p:nvPr/>
        </p:nvSpPr>
        <p:spPr bwMode="auto">
          <a:xfrm rot="5400000">
            <a:off x="2004219" y="1835944"/>
            <a:ext cx="1601788"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9" name="TextBox 28"/>
          <p:cNvSpPr txBox="1">
            <a:spLocks noChangeArrowheads="1"/>
          </p:cNvSpPr>
          <p:nvPr/>
        </p:nvSpPr>
        <p:spPr bwMode="auto">
          <a:xfrm>
            <a:off x="2190750" y="2254250"/>
            <a:ext cx="1235075" cy="430213"/>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2200" b="1">
                <a:solidFill>
                  <a:srgbClr val="FFFFFF"/>
                </a:solidFill>
                <a:cs typeface="Arial" pitchFamily="34" charset="0"/>
              </a:rPr>
              <a:t>CORE 0</a:t>
            </a:r>
          </a:p>
        </p:txBody>
      </p:sp>
      <p:sp>
        <p:nvSpPr>
          <p:cNvPr id="31" name="Rounded Rectangle 30"/>
          <p:cNvSpPr>
            <a:spLocks noChangeArrowheads="1"/>
          </p:cNvSpPr>
          <p:nvPr/>
        </p:nvSpPr>
        <p:spPr bwMode="auto">
          <a:xfrm rot="5400000">
            <a:off x="2014537" y="4022726"/>
            <a:ext cx="1603375"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34" name="TextBox 33"/>
          <p:cNvSpPr txBox="1">
            <a:spLocks noChangeArrowheads="1"/>
          </p:cNvSpPr>
          <p:nvPr/>
        </p:nvSpPr>
        <p:spPr bwMode="auto">
          <a:xfrm>
            <a:off x="2201863" y="4440238"/>
            <a:ext cx="1235075" cy="430212"/>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2200" b="1">
                <a:solidFill>
                  <a:srgbClr val="FFFFFF"/>
                </a:solidFill>
                <a:cs typeface="Arial" pitchFamily="34" charset="0"/>
              </a:rPr>
              <a:t>CORE 2</a:t>
            </a:r>
          </a:p>
        </p:txBody>
      </p:sp>
      <p:sp>
        <p:nvSpPr>
          <p:cNvPr id="39" name="Rounded Rectangle 38"/>
          <p:cNvSpPr>
            <a:spLocks noChangeArrowheads="1"/>
          </p:cNvSpPr>
          <p:nvPr/>
        </p:nvSpPr>
        <p:spPr bwMode="auto">
          <a:xfrm rot="5400000">
            <a:off x="4202112" y="4017963"/>
            <a:ext cx="1603375"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40" name="TextBox 39"/>
          <p:cNvSpPr txBox="1">
            <a:spLocks noChangeArrowheads="1"/>
          </p:cNvSpPr>
          <p:nvPr/>
        </p:nvSpPr>
        <p:spPr bwMode="auto">
          <a:xfrm>
            <a:off x="4389438" y="4435475"/>
            <a:ext cx="1235075" cy="430213"/>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2200" b="1">
                <a:solidFill>
                  <a:srgbClr val="FFFFFF"/>
                </a:solidFill>
                <a:cs typeface="Arial" pitchFamily="34" charset="0"/>
              </a:rPr>
              <a:t>CORE 3</a:t>
            </a:r>
          </a:p>
        </p:txBody>
      </p:sp>
      <p:sp>
        <p:nvSpPr>
          <p:cNvPr id="41" name="Rectangle 40"/>
          <p:cNvSpPr>
            <a:spLocks noChangeArrowheads="1"/>
          </p:cNvSpPr>
          <p:nvPr/>
        </p:nvSpPr>
        <p:spPr bwMode="auto">
          <a:xfrm rot="5400000">
            <a:off x="3364707" y="2235994"/>
            <a:ext cx="1601787" cy="428625"/>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42" name="TextBox 41"/>
          <p:cNvSpPr txBox="1">
            <a:spLocks noChangeArrowheads="1"/>
          </p:cNvSpPr>
          <p:nvPr/>
        </p:nvSpPr>
        <p:spPr bwMode="auto">
          <a:xfrm rot="5400000">
            <a:off x="3404394" y="2266156"/>
            <a:ext cx="1530350" cy="369888"/>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b="1">
                <a:solidFill>
                  <a:srgbClr val="FFFFFF"/>
                </a:solidFill>
                <a:cs typeface="Arial" pitchFamily="34" charset="0"/>
              </a:rPr>
              <a:t>L2 CACHE 1</a:t>
            </a:r>
          </a:p>
        </p:txBody>
      </p:sp>
      <p:sp>
        <p:nvSpPr>
          <p:cNvPr id="43" name="Rectangle 42"/>
          <p:cNvSpPr>
            <a:spLocks noChangeArrowheads="1"/>
          </p:cNvSpPr>
          <p:nvPr/>
        </p:nvSpPr>
        <p:spPr bwMode="auto">
          <a:xfrm rot="5400000">
            <a:off x="2881313" y="4408488"/>
            <a:ext cx="1601787" cy="427037"/>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44" name="TextBox 43"/>
          <p:cNvSpPr txBox="1">
            <a:spLocks noChangeArrowheads="1"/>
          </p:cNvSpPr>
          <p:nvPr/>
        </p:nvSpPr>
        <p:spPr bwMode="auto">
          <a:xfrm rot="5400000">
            <a:off x="2921000" y="4438650"/>
            <a:ext cx="1530350" cy="368300"/>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b="1">
                <a:solidFill>
                  <a:srgbClr val="FFFFFF"/>
                </a:solidFill>
                <a:cs typeface="Arial" pitchFamily="34" charset="0"/>
              </a:rPr>
              <a:t>L2 CACHE 2</a:t>
            </a:r>
          </a:p>
        </p:txBody>
      </p:sp>
      <p:sp>
        <p:nvSpPr>
          <p:cNvPr id="45" name="Rectangle 44"/>
          <p:cNvSpPr>
            <a:spLocks noChangeArrowheads="1"/>
          </p:cNvSpPr>
          <p:nvPr/>
        </p:nvSpPr>
        <p:spPr bwMode="auto">
          <a:xfrm rot="5400000">
            <a:off x="3354388" y="4408488"/>
            <a:ext cx="1601787" cy="427037"/>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46" name="TextBox 45"/>
          <p:cNvSpPr txBox="1">
            <a:spLocks noChangeArrowheads="1"/>
          </p:cNvSpPr>
          <p:nvPr/>
        </p:nvSpPr>
        <p:spPr bwMode="auto">
          <a:xfrm rot="5400000">
            <a:off x="3394075" y="4438650"/>
            <a:ext cx="1530350" cy="368300"/>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b="1">
                <a:solidFill>
                  <a:srgbClr val="FFFFFF"/>
                </a:solidFill>
                <a:cs typeface="Arial" pitchFamily="34" charset="0"/>
              </a:rPr>
              <a:t>L2 CACHE 3</a:t>
            </a:r>
          </a:p>
        </p:txBody>
      </p:sp>
      <p:sp>
        <p:nvSpPr>
          <p:cNvPr id="33" name="Rectangle 32"/>
          <p:cNvSpPr>
            <a:spLocks noChangeArrowheads="1"/>
          </p:cNvSpPr>
          <p:nvPr/>
        </p:nvSpPr>
        <p:spPr bwMode="auto">
          <a:xfrm rot="5400000">
            <a:off x="4795837" y="2903538"/>
            <a:ext cx="354013" cy="1258888"/>
          </a:xfrm>
          <a:prstGeom prst="rect">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cxnSp>
        <p:nvCxnSpPr>
          <p:cNvPr id="23578" name="Straight Arrow Connector 48"/>
          <p:cNvCxnSpPr>
            <a:cxnSpLocks noChangeShapeType="1"/>
          </p:cNvCxnSpPr>
          <p:nvPr/>
        </p:nvCxnSpPr>
        <p:spPr bwMode="auto">
          <a:xfrm>
            <a:off x="6215063" y="3355975"/>
            <a:ext cx="420687" cy="1588"/>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50" name="Rectangle 49"/>
          <p:cNvSpPr>
            <a:spLocks noChangeArrowheads="1"/>
          </p:cNvSpPr>
          <p:nvPr/>
        </p:nvSpPr>
        <p:spPr bwMode="auto">
          <a:xfrm rot="5400000">
            <a:off x="4894263" y="3152775"/>
            <a:ext cx="4756150" cy="666750"/>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51" name="TextBox 50"/>
          <p:cNvSpPr txBox="1">
            <a:spLocks noChangeArrowheads="1"/>
          </p:cNvSpPr>
          <p:nvPr/>
        </p:nvSpPr>
        <p:spPr bwMode="auto">
          <a:xfrm rot="5400000">
            <a:off x="5968206" y="3302794"/>
            <a:ext cx="2640013" cy="523875"/>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2800" b="1">
                <a:solidFill>
                  <a:srgbClr val="FFFFFF"/>
                </a:solidFill>
                <a:cs typeface="Arial" pitchFamily="34" charset="0"/>
              </a:rPr>
              <a:t>DRAM BANKS</a:t>
            </a:r>
          </a:p>
        </p:txBody>
      </p:sp>
      <p:sp>
        <p:nvSpPr>
          <p:cNvPr id="52" name="Rectangle 51"/>
          <p:cNvSpPr>
            <a:spLocks noChangeArrowheads="1"/>
          </p:cNvSpPr>
          <p:nvPr/>
        </p:nvSpPr>
        <p:spPr bwMode="auto">
          <a:xfrm rot="5400000">
            <a:off x="6284912" y="3028951"/>
            <a:ext cx="320675" cy="654050"/>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000000"/>
              </a:solidFill>
            </a:endParaRPr>
          </a:p>
        </p:txBody>
      </p:sp>
      <p:sp>
        <p:nvSpPr>
          <p:cNvPr id="23582" name="Text Box 52"/>
          <p:cNvSpPr txBox="1">
            <a:spLocks noChangeArrowheads="1"/>
          </p:cNvSpPr>
          <p:nvPr/>
        </p:nvSpPr>
        <p:spPr bwMode="auto">
          <a:xfrm>
            <a:off x="100013" y="1092200"/>
            <a:ext cx="1238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solidFill>
                  <a:srgbClr val="3B812F"/>
                </a:solidFill>
                <a:cs typeface="Arial" pitchFamily="34" charset="0"/>
              </a:rPr>
              <a:t>Multi-Core</a:t>
            </a:r>
          </a:p>
          <a:p>
            <a:pPr eaLnBrk="1" hangingPunct="1"/>
            <a:r>
              <a:rPr lang="en-US" sz="1800">
                <a:solidFill>
                  <a:srgbClr val="3B812F"/>
                </a:solidFill>
                <a:cs typeface="Arial" pitchFamily="34" charset="0"/>
              </a:rPr>
              <a:t>Chip</a:t>
            </a:r>
          </a:p>
        </p:txBody>
      </p:sp>
      <p:sp>
        <p:nvSpPr>
          <p:cNvPr id="23583" name="TextBox 58"/>
          <p:cNvSpPr txBox="1">
            <a:spLocks noChangeArrowheads="1"/>
          </p:cNvSpPr>
          <p:nvPr/>
        </p:nvSpPr>
        <p:spPr bwMode="auto">
          <a:xfrm>
            <a:off x="271463" y="6243638"/>
            <a:ext cx="8232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200">
                <a:solidFill>
                  <a:srgbClr val="000000"/>
                </a:solidFill>
                <a:cs typeface="Arial" pitchFamily="34" charset="0"/>
              </a:rPr>
              <a:t>*Die photo credit: AMD Barcelona</a:t>
            </a:r>
          </a:p>
        </p:txBody>
      </p:sp>
      <p:sp>
        <p:nvSpPr>
          <p:cNvPr id="35" name="TextBox 34"/>
          <p:cNvSpPr txBox="1"/>
          <p:nvPr/>
        </p:nvSpPr>
        <p:spPr>
          <a:xfrm>
            <a:off x="4310063" y="3311525"/>
            <a:ext cx="1417637" cy="365125"/>
          </a:xfrm>
          <a:prstGeom prst="rect">
            <a:avLst/>
          </a:prstGeom>
          <a:solidFill>
            <a:srgbClr val="C0C0C0">
              <a:alpha val="51000"/>
            </a:srgbClr>
          </a:solidFill>
        </p:spPr>
        <p:txBody>
          <a:bodyPr>
            <a:spAutoFit/>
          </a:bodyPr>
          <a:lstStyle/>
          <a:p>
            <a:pPr>
              <a:defRPr/>
            </a:pPr>
            <a:r>
              <a:rPr lang="en-US" sz="1250" b="1" dirty="0">
                <a:solidFill>
                  <a:srgbClr val="FFFFFF"/>
                </a:solidFill>
                <a:latin typeface="Arial" charset="0"/>
                <a:ea typeface="+mn-ea"/>
                <a:cs typeface="ＭＳ Ｐゴシック" charset="0"/>
              </a:rPr>
              <a:t>DRAM MEMORY CONTROLLER</a:t>
            </a:r>
          </a:p>
        </p:txBody>
      </p:sp>
    </p:spTree>
    <p:extLst>
      <p:ext uri="{BB962C8B-B14F-4D97-AF65-F5344CB8AC3E}">
        <p14:creationId xmlns:p14="http://schemas.microsoft.com/office/powerpoint/2010/main" val="35452356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7" grpId="0" animBg="1"/>
      <p:bldP spid="20" grpId="0" animBg="1"/>
      <p:bldP spid="30" grpId="0" animBg="1"/>
      <p:bldP spid="32" grpId="0" animBg="1"/>
      <p:bldP spid="36" grpId="0" animBg="1"/>
      <p:bldP spid="37" grpId="0" animBg="1"/>
      <p:bldP spid="28" grpId="0" animBg="1"/>
      <p:bldP spid="29" grpId="0" animBg="1"/>
      <p:bldP spid="31" grpId="0" animBg="1"/>
      <p:bldP spid="34" grpId="0" animBg="1"/>
      <p:bldP spid="39" grpId="0" animBg="1"/>
      <p:bldP spid="40" grpId="0" animBg="1"/>
      <p:bldP spid="41" grpId="0" animBg="1"/>
      <p:bldP spid="42" grpId="0" animBg="1"/>
      <p:bldP spid="43" grpId="0" animBg="1"/>
      <p:bldP spid="44" grpId="0" animBg="1"/>
      <p:bldP spid="45" grpId="0" animBg="1"/>
      <p:bldP spid="46" grpId="0" animBg="1"/>
      <p:bldP spid="33" grpId="0" animBg="1"/>
      <p:bldP spid="50" grpId="0" animBg="1"/>
      <p:bldP spid="51" grpId="0" animBg="1"/>
      <p:bldP spid="52" grpId="0" animBg="1"/>
      <p:bldP spid="3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CS421 Computer Peripheral and Interfacing&amp;quot;&quot;/&gt;&lt;property id=&quot;20307&quot; value=&quot;256&quot;/&gt;&lt;/object&gt;&lt;object type=&quot;3&quot; unique_id=&quot;10005&quot;&gt;&lt;property id=&quot;20148&quot; value=&quot;5&quot;/&gt;&lt;property id=&quot;20300&quot; value=&quot;Slide 2&quot;/&gt;&lt;property id=&quot;20307&quot; value=&quot;281&quot;/&gt;&lt;/object&gt;&lt;object type=&quot;3&quot; unique_id=&quot;10006&quot;&gt;&lt;property id=&quot;20148&quot; value=&quot;5&quot;/&gt;&lt;property id=&quot;20300&quot; value=&quot;Slide 3 - &amp;quot;CS222: Computer Organization &amp;amp; Architecture&amp;quot;&quot;/&gt;&lt;property id=&quot;20307&quot; value=&quot;275&quot;/&gt;&lt;/object&gt;&lt;object type=&quot;3&quot; unique_id=&quot;10007&quot;&gt;&lt;property id=&quot;20148&quot; value=&quot;5&quot;/&gt;&lt;property id=&quot;20300&quot; value=&quot;Slide 4 - &amp;quot;Prerequisite &amp;amp; Text Book&amp;quot;&quot;/&gt;&lt;property id=&quot;20307&quot; value=&quot;321&quot;/&gt;&lt;/object&gt;&lt;object type=&quot;3&quot; unique_id=&quot;10008&quot;&gt;&lt;property id=&quot;20148&quot; value=&quot;5&quot;/&gt;&lt;property id=&quot;20300&quot; value=&quot;Slide 5&quot;/&gt;&lt;property id=&quot;20307&quot; value=&quot;320&quot;/&gt;&lt;/object&gt;&lt;object type=&quot;3&quot; unique_id=&quot;10009&quot;&gt;&lt;property id=&quot;20148&quot; value=&quot;5&quot;/&gt;&lt;property id=&quot;20300&quot; value=&quot;Slide 6 - &amp;quot;Course Outline&amp;quot;&quot;/&gt;&lt;property id=&quot;20307&quot; value=&quot;276&quot;/&gt;&lt;/object&gt;&lt;object type=&quot;3&quot; unique_id=&quot;10010&quot;&gt;&lt;property id=&quot;20148&quot; value=&quot;5&quot;/&gt;&lt;property id=&quot;20300&quot; value=&quot;Slide 7 - &amp;quot;Evaluation Policy&amp;quot;&quot;/&gt;&lt;property id=&quot;20307&quot; value=&quot;278&quot;/&gt;&lt;/object&gt;&lt;object type=&quot;3&quot; unique_id=&quot;10011&quot;&gt;&lt;property id=&quot;20148&quot; value=&quot;5&quot;/&gt;&lt;property id=&quot;20300&quot; value=&quot;Slide 8&quot;/&gt;&lt;property id=&quot;20307&quot; value=&quot;294&quot;/&gt;&lt;/object&gt;&lt;object type=&quot;3&quot; unique_id=&quot;10012&quot;&gt;&lt;property id=&quot;20148&quot; value=&quot;5&quot;/&gt;&lt;property id=&quot;20300&quot; value=&quot;Slide 9 - &amp;quot;Intel Processors&amp;quot;&quot;/&gt;&lt;property id=&quot;20307&quot; value=&quot;282&quot;/&gt;&lt;/object&gt;&lt;object type=&quot;3&quot; unique_id=&quot;10013&quot;&gt;&lt;property id=&quot;20148&quot; value=&quot;5&quot;/&gt;&lt;property id=&quot;20300&quot; value=&quot;Slide 10 - &amp;quot;4004 &amp;amp; 8008&amp;quot;&quot;/&gt;&lt;property id=&quot;20307&quot; value=&quot;303&quot;/&gt;&lt;/object&gt;&lt;object type=&quot;3&quot; unique_id=&quot;10014&quot;&gt;&lt;property id=&quot;20148&quot; value=&quot;5&quot;/&gt;&lt;property id=&quot;20300&quot; value=&quot;Slide 11 - &amp;quot;8080 &amp;amp; 8085&amp;quot;&quot;/&gt;&lt;property id=&quot;20307&quot; value=&quot;304&quot;/&gt;&lt;/object&gt;&lt;object type=&quot;3&quot; unique_id=&quot;10015&quot;&gt;&lt;property id=&quot;20148&quot; value=&quot;5&quot;/&gt;&lt;property id=&quot;20300&quot; value=&quot;Slide 12 - &amp;quot;8086 &amp;amp; 8088&amp;quot;&quot;/&gt;&lt;property id=&quot;20307&quot; value=&quot;305&quot;/&gt;&lt;/object&gt;&lt;object type=&quot;3&quot; unique_id=&quot;10016&quot;&gt;&lt;property id=&quot;20148&quot; value=&quot;5&quot;/&gt;&lt;property id=&quot;20300&quot; value=&quot;Slide 13 - &amp;quot;80286&amp;quot;&quot;/&gt;&lt;property id=&quot;20307&quot; value=&quot;306&quot;/&gt;&lt;/object&gt;&lt;object type=&quot;3&quot; unique_id=&quot;10017&quot;&gt;&lt;property id=&quot;20148&quot; value=&quot;5&quot;/&gt;&lt;property id=&quot;20300&quot; value=&quot;Slide 14 - &amp;quot;80386 &amp;amp; 80486&amp;quot;&quot;/&gt;&lt;property id=&quot;20307&quot; value=&quot;307&quot;/&gt;&lt;/object&gt;&lt;object type=&quot;3&quot; unique_id=&quot;10018&quot;&gt;&lt;property id=&quot;20148&quot; value=&quot;5&quot;/&gt;&lt;property id=&quot;20300&quot; value=&quot;Slide 15 - &amp;quot;Pentium&amp;quot;&quot;/&gt;&lt;property id=&quot;20307&quot; value=&quot;308&quot;/&gt;&lt;/object&gt;&lt;object type=&quot;3&quot; unique_id=&quot;10019&quot;&gt;&lt;property id=&quot;20148&quot; value=&quot;5&quot;/&gt;&lt;property id=&quot;20300&quot; value=&quot;Slide 16 - &amp;quot;Pentium&amp;quot;&quot;/&gt;&lt;property id=&quot;20307&quot; value=&quot;309&quot;/&gt;&lt;/object&gt;&lt;object type=&quot;3&quot; unique_id=&quot;10020&quot;&gt;&lt;property id=&quot;20148&quot; value=&quot;5&quot;/&gt;&lt;property id=&quot;20300&quot; value=&quot;Slide 17&quot;/&gt;&lt;property id=&quot;20307&quot; value=&quot;310&quot;/&gt;&lt;/object&gt;&lt;object type=&quot;3&quot; unique_id=&quot;10021&quot;&gt;&lt;property id=&quot;20148&quot; value=&quot;5&quot;/&gt;&lt;property id=&quot;20300&quot; value=&quot;Slide 18 - &amp;quot;Pentium-pro&amp;quot;&quot;/&gt;&lt;property id=&quot;20307&quot; value=&quot;311&quot;/&gt;&lt;/object&gt;&lt;object type=&quot;3&quot; unique_id=&quot;10022&quot;&gt;&lt;property id=&quot;20148&quot; value=&quot;5&quot;/&gt;&lt;property id=&quot;20300&quot; value=&quot;Slide 19 - &amp;quot;Pentium-pro&amp;quot;&quot;/&gt;&lt;property id=&quot;20307&quot; value=&quot;312&quot;/&gt;&lt;/object&gt;&lt;object type=&quot;3&quot; unique_id=&quot;10023&quot;&gt;&lt;property id=&quot;20148&quot; value=&quot;5&quot;/&gt;&lt;property id=&quot;20300&quot; value=&quot;Slide 20 - &amp;quot;Pentium II Xeon&amp;quot;&quot;/&gt;&lt;property id=&quot;20307&quot; value=&quot;313&quot;/&gt;&lt;/object&gt;&lt;object type=&quot;3&quot; unique_id=&quot;10024&quot;&gt;&lt;property id=&quot;20148&quot; value=&quot;5&quot;/&gt;&lt;property id=&quot;20300&quot; value=&quot;Slide 21 - &amp;quot;Pentium III&amp;quot;&quot;/&gt;&lt;property id=&quot;20307&quot; value=&quot;314&quot;/&gt;&lt;/object&gt;&lt;object type=&quot;3&quot; unique_id=&quot;10025&quot;&gt;&lt;property id=&quot;20148&quot; value=&quot;5&quot;/&gt;&lt;property id=&quot;20300&quot; value=&quot;Slide 22 - &amp;quot;Pentium 4 and core 2&amp;quot;&quot;/&gt;&lt;property id=&quot;20307&quot; value=&quot;315&quot;/&gt;&lt;/object&gt;&lt;object type=&quot;3&quot; unique_id=&quot;10026&quot;&gt;&lt;property id=&quot;20148&quot; value=&quot;5&quot;/&gt;&lt;property id=&quot;20300&quot; value=&quot;Slide 23 - &amp;quot;Pentium 4 and Core2, 64-bit and Multiple Core Microprocessors &amp;quot;&quot;/&gt;&lt;property id=&quot;20307&quot; value=&quot;316&quot;/&gt;&lt;/object&gt;&lt;object type=&quot;3&quot; unique_id=&quot;10027&quot;&gt;&lt;property id=&quot;20148&quot; value=&quot;5&quot;/&gt;&lt;property id=&quot;20300&quot; value=&quot;Slide 24 - &amp;quot;Pentium 4 and Multiple Core Microprocessors  (Contd..)&amp;quot;&quot;/&gt;&lt;property id=&quot;20307&quot; value=&quot;317&quot;/&gt;&lt;/object&gt;&lt;object type=&quot;3&quot; unique_id=&quot;10028&quot;&gt;&lt;property id=&quot;20148&quot; value=&quot;5&quot;/&gt;&lt;property id=&quot;20300&quot; value=&quot;Slide 25 - &amp;quot;Microprocessor and microcontroller&amp;quot;&quot;/&gt;&lt;property id=&quot;20307&quot; value=&quot;322&quot;/&gt;&lt;/object&gt;&lt;object type=&quot;3&quot; unique_id=&quot;10029&quot;&gt;&lt;property id=&quot;20148&quot; value=&quot;5&quot;/&gt;&lt;property id=&quot;20300&quot; value=&quot;Slide 26 - &amp;quot;Personal Computer (PC)&amp;quot;&quot;/&gt;&lt;property id=&quot;20307&quot; value=&quot;283&quot;/&gt;&lt;/object&gt;&lt;object type=&quot;3&quot; unique_id=&quot;10030&quot;&gt;&lt;property id=&quot;20148&quot; value=&quot;5&quot;/&gt;&lt;property id=&quot;20300&quot; value=&quot;Slide 27 - &amp;quot;Micro computer&amp;quot;&quot;/&gt;&lt;property id=&quot;20307&quot; value=&quot;284&quot;/&gt;&lt;/object&gt;&lt;object type=&quot;3&quot; unique_id=&quot;10031&quot;&gt;&lt;property id=&quot;20148&quot; value=&quot;5&quot;/&gt;&lt;property id=&quot;20300&quot; value=&quot;Slide 28 - &amp;quot;System Bus components&amp;quot;&quot;/&gt;&lt;property id=&quot;20307&quot; value=&quot;287&quot;/&gt;&lt;/object&gt;&lt;object type=&quot;3&quot; unique_id=&quot;10032&quot;&gt;&lt;property id=&quot;20148&quot; value=&quot;5&quot;/&gt;&lt;property id=&quot;20300&quot; value=&quot;Slide 29 - &amp;quot;Single Bus Problems&amp;quot;&quot;/&gt;&lt;property id=&quot;20307&quot; value=&quot;288&quot;/&gt;&lt;/object&gt;&lt;object type=&quot;3&quot; unique_id=&quot;10033&quot;&gt;&lt;property id=&quot;20148&quot; value=&quot;5&quot;/&gt;&lt;property id=&quot;20300&quot; value=&quot;Slide 30 - &amp;quot;Traditional (Bus Architecture) &amp;quot;&quot;/&gt;&lt;property id=&quot;20307&quot; value=&quot;289&quot;/&gt;&lt;/object&gt;&lt;object type=&quot;3&quot; unique_id=&quot;10034&quot;&gt;&lt;property id=&quot;20148&quot; value=&quot;5&quot;/&gt;&lt;property id=&quot;20300&quot; value=&quot;Slide 31 - &amp;quot;High Performance Bus&amp;quot;&quot;/&gt;&lt;property id=&quot;20307&quot; value=&quot;290&quot;/&gt;&lt;/object&gt;&lt;object type=&quot;3&quot; unique_id=&quot;10035&quot;&gt;&lt;property id=&quot;20148&quot; value=&quot;5&quot;/&gt;&lt;property id=&quot;20300&quot; value=&quot;Slide 32 - &amp;quot;Synchronous Timing Diagram&amp;quot;&quot;/&gt;&lt;property id=&quot;20307&quot; value=&quot;291&quot;/&gt;&lt;/object&gt;&lt;object type=&quot;3&quot; unique_id=&quot;10036&quot;&gt;&lt;property id=&quot;20148&quot; value=&quot;5&quot;/&gt;&lt;property id=&quot;20300&quot; value=&quot;Slide 33 - &amp;quot;Asynchronous Timing – Read Diagram&amp;quot;&quot;/&gt;&lt;property id=&quot;20307&quot; value=&quot;292&quot;/&gt;&lt;/object&gt;&lt;object type=&quot;3&quot; unique_id=&quot;10037&quot;&gt;&lt;property id=&quot;20148&quot; value=&quot;5&quot;/&gt;&lt;property id=&quot;20300&quot; value=&quot;Slide 34 - &amp;quot;Asynchronous Timing – Write Diagram&amp;quot;&quot;/&gt;&lt;property id=&quot;20307&quot; value=&quot;293&quot;/&gt;&lt;/object&gt;&lt;object type=&quot;3&quot; unique_id=&quot;10038&quot;&gt;&lt;property id=&quot;20148&quot; value=&quot;5&quot;/&gt;&lt;property id=&quot;20300&quot; value=&quot;Slide 35 - &amp;quot;Memory and associated operation&amp;quot;&quot;/&gt;&lt;property id=&quot;20307&quot; value=&quot;295&quot;/&gt;&lt;/object&gt;&lt;object type=&quot;3&quot; unique_id=&quot;10039&quot;&gt;&lt;property id=&quot;20148&quot; value=&quot;5&quot;/&gt;&lt;property id=&quot;20300&quot; value=&quot;Slide 36 - &amp;quot;Memory Read Cycle&amp;quot;&quot;/&gt;&lt;property id=&quot;20307&quot; value=&quot;300&quot;/&gt;&lt;/object&gt;&lt;object type=&quot;3&quot; unique_id=&quot;10040&quot;&gt;&lt;property id=&quot;20148&quot; value=&quot;5&quot;/&gt;&lt;property id=&quot;20300&quot; value=&quot;Slide 37 - &amp;quot;Memory Write Cycle&amp;quot;&quot;/&gt;&lt;property id=&quot;20307&quot; value=&quot;301&quot;/&gt;&lt;/object&gt;&lt;object type=&quot;3&quot; unique_id=&quot;10041&quot;&gt;&lt;property id=&quot;20148&quot; value=&quot;5&quot;/&gt;&lt;property id=&quot;20300&quot; value=&quot;Slide 38 - &amp;quot;The I/O System&amp;quot;&quot;/&gt;&lt;property id=&quot;20307&quot; value=&quot;297&quot;/&gt;&lt;/object&gt;&lt;object type=&quot;3&quot; unique_id=&quot;10042&quot;&gt;&lt;property id=&quot;20148&quot; value=&quot;5&quot;/&gt;&lt;property id=&quot;20300&quot; value=&quot;Slide 39&quot;/&gt;&lt;property id=&quot;20307&quot; value=&quot;298&quot;/&gt;&lt;/object&gt;&lt;object type=&quot;3&quot; unique_id=&quot;10043&quot;&gt;&lt;property id=&quot;20148&quot; value=&quot;5&quot;/&gt;&lt;property id=&quot;20300&quot; value=&quot;Slide 40&quot;/&gt;&lt;property id=&quot;20307&quot; value=&quot;299&quot;/&gt;&lt;/object&gt;&lt;/object&gt;&lt;/object&gt;&lt;/database&gt;"/>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m">
      <a:majorFont>
        <a:latin typeface="Calibri"/>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30200</TotalTime>
  <Words>3566</Words>
  <Application>Microsoft Office PowerPoint</Application>
  <PresentationFormat>On-screen Show (4:3)</PresentationFormat>
  <Paragraphs>617</Paragraphs>
  <Slides>55</Slides>
  <Notes>13</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58" baseType="lpstr">
      <vt:lpstr>Office Theme</vt:lpstr>
      <vt:lpstr>VISIO</vt:lpstr>
      <vt:lpstr>Microsoft Excel Chart</vt:lpstr>
      <vt:lpstr>CS321: Computer Architecture</vt:lpstr>
      <vt:lpstr> Computer Architecture</vt:lpstr>
      <vt:lpstr>Prerequisite &amp; Text Book</vt:lpstr>
      <vt:lpstr>Evaluation Policy(CS321)</vt:lpstr>
      <vt:lpstr> Architecture Lab(CS322)</vt:lpstr>
      <vt:lpstr>Levels of Transformation</vt:lpstr>
      <vt:lpstr>The Power of Abstraction</vt:lpstr>
      <vt:lpstr>Why CS321?</vt:lpstr>
      <vt:lpstr>An Example: Multi-Core Systems</vt:lpstr>
      <vt:lpstr>Unexpected Slowdowns in Multi-Core</vt:lpstr>
      <vt:lpstr>A Question or Two</vt:lpstr>
      <vt:lpstr>Why the Disparity in Slowdowns?</vt:lpstr>
      <vt:lpstr>DRAM Bank Operation</vt:lpstr>
      <vt:lpstr>PowerPoint Presentation</vt:lpstr>
      <vt:lpstr>Generations of Computer</vt:lpstr>
      <vt:lpstr>FIRST GENERATION 1940 - 1956</vt:lpstr>
      <vt:lpstr>First Transistor</vt:lpstr>
      <vt:lpstr>Integrated Circuits</vt:lpstr>
      <vt:lpstr>1972: 8008 Microprocessor </vt:lpstr>
      <vt:lpstr>1978: 8086-8088 Microprocessor </vt:lpstr>
      <vt:lpstr>1982: 286 Microprocessor </vt:lpstr>
      <vt:lpstr>1985: Intel 386(TM) Microprocessor  </vt:lpstr>
      <vt:lpstr>1989: Intel 486(TM) DX CPU </vt:lpstr>
      <vt:lpstr>1993: Pentium® Processor </vt:lpstr>
      <vt:lpstr>1995: Pentium® Pro Processor </vt:lpstr>
      <vt:lpstr>1997: Pentium® II Processor </vt:lpstr>
      <vt:lpstr>Moore’s Law</vt:lpstr>
      <vt:lpstr>Moore’s law in Microprocessors</vt:lpstr>
      <vt:lpstr>Die</vt:lpstr>
      <vt:lpstr>In Picture…</vt:lpstr>
      <vt:lpstr>PowerPoint Presentation</vt:lpstr>
      <vt:lpstr>PowerPoint Presentation</vt:lpstr>
      <vt:lpstr>PowerPoint Presentation</vt:lpstr>
      <vt:lpstr>PowerPoint Presentation</vt:lpstr>
      <vt:lpstr>Power will be a major problem</vt:lpstr>
      <vt:lpstr>PowerPoint Presentation</vt:lpstr>
      <vt:lpstr>PowerPoint Presentation</vt:lpstr>
      <vt:lpstr>This Course</vt:lpstr>
      <vt:lpstr>What is Computer Architecture?</vt:lpstr>
      <vt:lpstr>Why Study Computer Architecture?</vt:lpstr>
      <vt:lpstr>Computer Architecture Today</vt:lpstr>
      <vt:lpstr>What is A Computer?</vt:lpstr>
      <vt:lpstr>Typical PC Architecture: northbridge or host bridge </vt:lpstr>
      <vt:lpstr>(Typical PC Architecture) northbridge or host bridge </vt:lpstr>
      <vt:lpstr>Intel 945 Express Chipset</vt:lpstr>
      <vt:lpstr>PowerPoint Presentation</vt:lpstr>
      <vt:lpstr>What is A Computer?</vt:lpstr>
      <vt:lpstr>The Von Neumann Model/Architecture</vt:lpstr>
      <vt:lpstr> Dataflow Model (of a Computer)</vt:lpstr>
      <vt:lpstr>Von Neumann vs Dataflow</vt:lpstr>
      <vt:lpstr>ISA vs. Microarchitecture Level Tradeoff</vt:lpstr>
      <vt:lpstr>ISA vs. Microarchitecture Level </vt:lpstr>
      <vt:lpstr>The Von-Neumann Model</vt:lpstr>
      <vt:lpstr>ISA vs. Microarchitecture</vt:lpstr>
      <vt:lpstr>CISC versus RISC</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CS222 Computer Architecture</dc:title>
  <dc:creator>som</dc:creator>
  <cp:lastModifiedBy>IITP</cp:lastModifiedBy>
  <cp:revision>691</cp:revision>
  <dcterms:created xsi:type="dcterms:W3CDTF">2009-12-21T16:40:22Z</dcterms:created>
  <dcterms:modified xsi:type="dcterms:W3CDTF">2018-08-01T14:49:49Z</dcterms:modified>
</cp:coreProperties>
</file>